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31FBB-DB15-F74C-8143-A4827F7AF403}"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84D84-9AF0-A74B-8F0A-E2CB23F1D902}" type="slidenum">
              <a:rPr lang="en-US" smtClean="0"/>
              <a:t>‹#›</a:t>
            </a:fld>
            <a:endParaRPr lang="en-US"/>
          </a:p>
        </p:txBody>
      </p:sp>
    </p:spTree>
    <p:extLst>
      <p:ext uri="{BB962C8B-B14F-4D97-AF65-F5344CB8AC3E}">
        <p14:creationId xmlns:p14="http://schemas.microsoft.com/office/powerpoint/2010/main" val="2888859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100% of economists agree with that statement. This is the 'Ask the experts' feature in the textbook. Source: IGM Economic Experts Panel, June 19, 2012.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E84D84-9AF0-A74B-8F0A-E2CB23F1D902}" type="slidenum">
              <a:rPr lang="en-US" smtClean="0"/>
              <a:t>15</a:t>
            </a:fld>
            <a:endParaRPr lang="en-US"/>
          </a:p>
        </p:txBody>
      </p:sp>
    </p:spTree>
    <p:extLst>
      <p:ext uri="{BB962C8B-B14F-4D97-AF65-F5344CB8AC3E}">
        <p14:creationId xmlns:p14="http://schemas.microsoft.com/office/powerpoint/2010/main" val="181259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96% of economists agree, and 4% are uncertain. This is the 'Ask the experts' feature in the textbook. </a:t>
            </a:r>
            <a:r>
              <a:rPr lang="en-US" sz="1200" kern="1200" smtClean="0">
                <a:solidFill>
                  <a:schemeClr val="tx1"/>
                </a:solidFill>
                <a:effectLst/>
                <a:latin typeface="+mn-lt"/>
                <a:ea typeface="+mn-ea"/>
                <a:cs typeface="+mn-cs"/>
              </a:rPr>
              <a:t>Source: IGM Economic Experts Panel, June 19, 2012.</a:t>
            </a:r>
          </a:p>
          <a:p>
            <a:endParaRPr lang="en-US" dirty="0"/>
          </a:p>
        </p:txBody>
      </p:sp>
      <p:sp>
        <p:nvSpPr>
          <p:cNvPr id="4" name="Slide Number Placeholder 3"/>
          <p:cNvSpPr>
            <a:spLocks noGrp="1"/>
          </p:cNvSpPr>
          <p:nvPr>
            <p:ph type="sldNum" sz="quarter" idx="10"/>
          </p:nvPr>
        </p:nvSpPr>
        <p:spPr/>
        <p:txBody>
          <a:bodyPr/>
          <a:lstStyle/>
          <a:p>
            <a:fld id="{E8E84D84-9AF0-A74B-8F0A-E2CB23F1D902}" type="slidenum">
              <a:rPr lang="en-US" smtClean="0"/>
              <a:t>16</a:t>
            </a:fld>
            <a:endParaRPr lang="en-US"/>
          </a:p>
        </p:txBody>
      </p:sp>
    </p:spTree>
    <p:extLst>
      <p:ext uri="{BB962C8B-B14F-4D97-AF65-F5344CB8AC3E}">
        <p14:creationId xmlns:p14="http://schemas.microsoft.com/office/powerpoint/2010/main" val="143962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B5052-A5DF-924F-9A92-10E2A1EBAE0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39566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B5052-A5DF-924F-9A92-10E2A1EBAE0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422510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B5052-A5DF-924F-9A92-10E2A1EBAE0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122496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B5052-A5DF-924F-9A92-10E2A1EBAE0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280475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B5052-A5DF-924F-9A92-10E2A1EBAE0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412450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B5052-A5DF-924F-9A92-10E2A1EBAE0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28052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B5052-A5DF-924F-9A92-10E2A1EBAE09}"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36721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B5052-A5DF-924F-9A92-10E2A1EBAE09}"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28182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5052-A5DF-924F-9A92-10E2A1EBAE09}"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151192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B5052-A5DF-924F-9A92-10E2A1EBAE0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330613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B5052-A5DF-924F-9A92-10E2A1EBAE0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C4F4C-28C8-4747-8BDA-14092C9D3AF1}" type="slidenum">
              <a:rPr lang="en-US" smtClean="0"/>
              <a:t>‹#›</a:t>
            </a:fld>
            <a:endParaRPr lang="en-US"/>
          </a:p>
        </p:txBody>
      </p:sp>
    </p:spTree>
    <p:extLst>
      <p:ext uri="{BB962C8B-B14F-4D97-AF65-F5344CB8AC3E}">
        <p14:creationId xmlns:p14="http://schemas.microsoft.com/office/powerpoint/2010/main" val="1338954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B5052-A5DF-924F-9A92-10E2A1EBAE09}"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4F4C-28C8-4747-8BDA-14092C9D3AF1}" type="slidenum">
              <a:rPr lang="en-US" smtClean="0"/>
              <a:t>‹#›</a:t>
            </a:fld>
            <a:endParaRPr lang="en-US"/>
          </a:p>
        </p:txBody>
      </p:sp>
    </p:spTree>
    <p:extLst>
      <p:ext uri="{BB962C8B-B14F-4D97-AF65-F5344CB8AC3E}">
        <p14:creationId xmlns:p14="http://schemas.microsoft.com/office/powerpoint/2010/main" val="202050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10.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10.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10.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10.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50.xml"/><Relationship Id="rId2"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11.png"/><Relationship Id="rId1" Type="http://schemas.openxmlformats.org/officeDocument/2006/relationships/tags" Target="../tags/tag54.xml"/><Relationship Id="rId2" Type="http://schemas.openxmlformats.org/officeDocument/2006/relationships/tags" Target="../tags/tag55.xml"/></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image" Target="../media/image11.png"/><Relationship Id="rId1" Type="http://schemas.openxmlformats.org/officeDocument/2006/relationships/tags" Target="../tags/tag58.xml"/><Relationship Id="rId2" Type="http://schemas.openxmlformats.org/officeDocument/2006/relationships/tags" Target="../tags/tag5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2499172" y="-706667"/>
            <a:ext cx="184666" cy="369332"/>
          </a:xfrm>
          <a:prstGeom prst="rect">
            <a:avLst/>
          </a:prstGeom>
          <a:noFill/>
        </p:spPr>
        <p:txBody>
          <a:bodyPr wrap="none" rtlCol="0">
            <a:spAutoFit/>
          </a:bodyPr>
          <a:lstStyle/>
          <a:p>
            <a:endParaRPr lang="en-US"/>
          </a:p>
        </p:txBody>
      </p:sp>
      <p:pic>
        <p:nvPicPr>
          <p:cNvPr id="4" name="Picture 3" descr="Screen Shot 2017-01-25 at 12.21.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4" y="0"/>
            <a:ext cx="9098956" cy="6858000"/>
          </a:xfrm>
          <a:prstGeom prst="rect">
            <a:avLst/>
          </a:prstGeom>
        </p:spPr>
      </p:pic>
    </p:spTree>
    <p:extLst>
      <p:ext uri="{BB962C8B-B14F-4D97-AF65-F5344CB8AC3E}">
        <p14:creationId xmlns:p14="http://schemas.microsoft.com/office/powerpoint/2010/main" val="222841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93700" y="1766377"/>
            <a:ext cx="4435642" cy="1143000"/>
          </a:xfrm>
        </p:spPr>
        <p:txBody>
          <a:bodyPr>
            <a:normAutofit/>
          </a:bodyPr>
          <a:lstStyle/>
          <a:p>
            <a:r>
              <a:rPr lang="en-US" altLang="en-US" sz="2000" dirty="0" smtClean="0">
                <a:ea typeface="MS PGothic" charset="-128"/>
              </a:rPr>
              <a:t>Refer to the table above. The opportunity cost of a pound of coffee in Argentina is</a:t>
            </a:r>
            <a:endParaRPr lang="en-US" altLang="en-US" sz="2000" dirty="0">
              <a:ea typeface="MS PGothic" charset="-128"/>
            </a:endParaRPr>
          </a:p>
        </p:txBody>
      </p:sp>
      <p:sp>
        <p:nvSpPr>
          <p:cNvPr id="13314" name="TPAnswers"/>
          <p:cNvSpPr>
            <a:spLocks noGrp="1"/>
          </p:cNvSpPr>
          <p:nvPr>
            <p:ph idx="1"/>
            <p:custDataLst>
              <p:tags r:id="rId2"/>
            </p:custDataLst>
          </p:nvPr>
        </p:nvSpPr>
        <p:spPr>
          <a:xfrm>
            <a:off x="314960" y="2915475"/>
            <a:ext cx="4114800" cy="4525963"/>
          </a:xfrm>
        </p:spPr>
        <p:txBody>
          <a:bodyPr>
            <a:normAutofit/>
          </a:bodyPr>
          <a:lstStyle/>
          <a:p>
            <a:pPr marL="514350" indent="-514350">
              <a:buFont typeface="Arial" charset="0"/>
              <a:buAutoNum type="alphaUcPeriod"/>
            </a:pPr>
            <a:r>
              <a:rPr lang="en-US" altLang="en-US" sz="2400" dirty="0" smtClean="0">
                <a:ea typeface="MS PGothic" charset="-128"/>
              </a:rPr>
              <a:t>3 bu. of wheat.</a:t>
            </a:r>
          </a:p>
          <a:p>
            <a:pPr marL="514350" indent="-514350">
              <a:buFont typeface="Arial" charset="0"/>
              <a:buAutoNum type="alphaUcPeriod"/>
            </a:pPr>
            <a:r>
              <a:rPr lang="en-US" altLang="en-US" sz="2400" dirty="0" smtClean="0">
                <a:ea typeface="MS PGothic" charset="-128"/>
              </a:rPr>
              <a:t>5/2 bu. of wheat.</a:t>
            </a:r>
          </a:p>
          <a:p>
            <a:pPr marL="514350" indent="-514350">
              <a:buFont typeface="Arial" charset="0"/>
              <a:buAutoNum type="alphaUcPeriod"/>
            </a:pPr>
            <a:r>
              <a:rPr lang="en-US" altLang="en-US" sz="2400" dirty="0" smtClean="0">
                <a:ea typeface="MS PGothic" charset="-128"/>
              </a:rPr>
              <a:t>2/5 bu. of wheat.</a:t>
            </a:r>
          </a:p>
          <a:p>
            <a:pPr marL="514350" indent="-514350">
              <a:buFont typeface="Arial" charset="0"/>
              <a:buAutoNum type="alphaUcPeriod"/>
            </a:pPr>
            <a:r>
              <a:rPr lang="en-US" altLang="en-US" sz="2400" dirty="0" smtClean="0">
                <a:ea typeface="MS PGothic" charset="-128"/>
              </a:rPr>
              <a:t>1/3 bu. of wheat.</a:t>
            </a:r>
            <a:endParaRPr lang="en-US" altLang="en-US" sz="2400" dirty="0">
              <a:ea typeface="MS PGothic" charset="-128"/>
            </a:endParaRPr>
          </a:p>
        </p:txBody>
      </p:sp>
      <p:pic>
        <p:nvPicPr>
          <p:cNvPr id="2" name="TPChart" descr="D128A73293E9433F861BB3B921207E60Chart2017012522031020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58896" y="3089181"/>
            <a:ext cx="234804" cy="208422"/>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6-08-22 at 7.41.5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0545" y="-1"/>
            <a:ext cx="5364365" cy="1497263"/>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80339" y="1892218"/>
            <a:ext cx="4672397" cy="1143000"/>
          </a:xfrm>
        </p:spPr>
        <p:txBody>
          <a:bodyPr>
            <a:noAutofit/>
          </a:bodyPr>
          <a:lstStyle/>
          <a:p>
            <a:r>
              <a:rPr lang="en-US" altLang="en-US" sz="2400" dirty="0" smtClean="0">
                <a:ea typeface="MS PGothic" charset="-128"/>
              </a:rPr>
              <a:t>Refer to the table above. Which country has the absolute advantage in wheat and which has the comparative advantage in wheat?</a:t>
            </a:r>
            <a:endParaRPr lang="en-US" altLang="en-US" sz="2400" dirty="0">
              <a:ea typeface="MS PGothic" charset="-128"/>
            </a:endParaRPr>
          </a:p>
        </p:txBody>
      </p:sp>
      <p:sp>
        <p:nvSpPr>
          <p:cNvPr id="13314" name="TPAnswers"/>
          <p:cNvSpPr>
            <a:spLocks noGrp="1"/>
          </p:cNvSpPr>
          <p:nvPr>
            <p:ph idx="1"/>
            <p:custDataLst>
              <p:tags r:id="rId2"/>
            </p:custDataLst>
          </p:nvPr>
        </p:nvSpPr>
        <p:spPr>
          <a:xfrm>
            <a:off x="393700" y="3204410"/>
            <a:ext cx="4114800" cy="4525963"/>
          </a:xfrm>
        </p:spPr>
        <p:txBody>
          <a:bodyPr>
            <a:normAutofit fontScale="70000" lnSpcReduction="20000"/>
          </a:bodyPr>
          <a:lstStyle/>
          <a:p>
            <a:pPr marL="514350" indent="-514350">
              <a:buFont typeface="Arial" charset="0"/>
              <a:buAutoNum type="alphaUcPeriod"/>
            </a:pPr>
            <a:r>
              <a:rPr lang="en-US" altLang="en-US" dirty="0" smtClean="0">
                <a:ea typeface="MS PGothic" charset="-128"/>
              </a:rPr>
              <a:t>Argentina has the absolute advantage, Brazil has the comparative advantage.</a:t>
            </a:r>
          </a:p>
          <a:p>
            <a:pPr marL="514350" indent="-514350">
              <a:buFont typeface="Arial" charset="0"/>
              <a:buAutoNum type="alphaUcPeriod"/>
            </a:pPr>
            <a:r>
              <a:rPr lang="en-US" altLang="en-US" dirty="0" smtClean="0">
                <a:ea typeface="MS PGothic" charset="-128"/>
              </a:rPr>
              <a:t>Brazil has the absolute advantage, Argentina has the comparative advantage.</a:t>
            </a:r>
          </a:p>
          <a:p>
            <a:pPr marL="514350" indent="-514350">
              <a:buFont typeface="Arial" charset="0"/>
              <a:buAutoNum type="alphaUcPeriod"/>
            </a:pPr>
            <a:r>
              <a:rPr lang="en-US" altLang="en-US" dirty="0" smtClean="0">
                <a:ea typeface="MS PGothic" charset="-128"/>
              </a:rPr>
              <a:t>Argentina has the absolute and comparative advantage.</a:t>
            </a:r>
          </a:p>
          <a:p>
            <a:pPr marL="514350" indent="-514350">
              <a:buFont typeface="Arial" charset="0"/>
              <a:buAutoNum type="alphaUcPeriod"/>
            </a:pPr>
            <a:r>
              <a:rPr lang="en-US" altLang="en-US" dirty="0" smtClean="0">
                <a:ea typeface="MS PGothic" charset="-128"/>
              </a:rPr>
              <a:t>Brazil has the absolute and comparative advantage.</a:t>
            </a:r>
            <a:endParaRPr lang="en-US" altLang="en-US" dirty="0">
              <a:ea typeface="MS PGothic" charset="-128"/>
            </a:endParaRPr>
          </a:p>
        </p:txBody>
      </p:sp>
      <p:pic>
        <p:nvPicPr>
          <p:cNvPr id="2" name="TPChart" descr="60065B348F224DF490023DA3DE71F9BCChart2017012522031124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80340" y="4143702"/>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6-08-22 at 7.41.5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49" y="12700"/>
            <a:ext cx="6870700" cy="1587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93700" y="2128251"/>
            <a:ext cx="4315326" cy="1143000"/>
          </a:xfrm>
        </p:spPr>
        <p:txBody>
          <a:bodyPr>
            <a:noAutofit/>
          </a:bodyPr>
          <a:lstStyle/>
          <a:p>
            <a:r>
              <a:rPr lang="en-US" altLang="en-US" sz="2000" dirty="0" smtClean="0">
                <a:ea typeface="MS PGothic" charset="-128"/>
              </a:rPr>
              <a:t>Refer to the table above. Suppose these two countries trade with each other but no other countries. With no trade restrictions in effect, what kind of trade if any would occur?</a:t>
            </a:r>
            <a:endParaRPr lang="en-US" altLang="en-US" sz="2000" dirty="0">
              <a:ea typeface="MS PGothic" charset="-128"/>
            </a:endParaRPr>
          </a:p>
        </p:txBody>
      </p:sp>
      <p:sp>
        <p:nvSpPr>
          <p:cNvPr id="13314" name="TPAnswers"/>
          <p:cNvSpPr>
            <a:spLocks noGrp="1"/>
          </p:cNvSpPr>
          <p:nvPr>
            <p:ph idx="1"/>
            <p:custDataLst>
              <p:tags r:id="rId2"/>
            </p:custDataLst>
          </p:nvPr>
        </p:nvSpPr>
        <p:spPr>
          <a:xfrm>
            <a:off x="393700" y="3471778"/>
            <a:ext cx="4114800" cy="4525963"/>
          </a:xfrm>
        </p:spPr>
        <p:txBody>
          <a:bodyPr>
            <a:normAutofit/>
          </a:bodyPr>
          <a:lstStyle/>
          <a:p>
            <a:pPr marL="514350" indent="-514350">
              <a:buFont typeface="Arial" charset="0"/>
              <a:buAutoNum type="alphaUcPeriod"/>
            </a:pPr>
            <a:r>
              <a:rPr lang="en-US" altLang="en-US" sz="2000" dirty="0" smtClean="0">
                <a:ea typeface="MS PGothic" charset="-128"/>
              </a:rPr>
              <a:t>Argentina would export coffee and wheat.</a:t>
            </a:r>
          </a:p>
          <a:p>
            <a:pPr marL="514350" indent="-514350">
              <a:buFont typeface="Arial" charset="0"/>
              <a:buAutoNum type="alphaUcPeriod"/>
            </a:pPr>
            <a:r>
              <a:rPr lang="en-US" altLang="en-US" sz="2000" dirty="0" smtClean="0">
                <a:ea typeface="MS PGothic" charset="-128"/>
              </a:rPr>
              <a:t>Argentina would import coffee and wheat.</a:t>
            </a:r>
          </a:p>
          <a:p>
            <a:pPr marL="514350" indent="-514350">
              <a:buFont typeface="Arial" charset="0"/>
              <a:buAutoNum type="alphaUcPeriod"/>
            </a:pPr>
            <a:r>
              <a:rPr lang="en-US" altLang="en-US" sz="2000" dirty="0" smtClean="0">
                <a:ea typeface="MS PGothic" charset="-128"/>
              </a:rPr>
              <a:t>Argentina would export coffee and import wheat.</a:t>
            </a:r>
          </a:p>
          <a:p>
            <a:pPr marL="514350" indent="-514350">
              <a:buFont typeface="Arial" charset="0"/>
              <a:buAutoNum type="alphaUcPeriod"/>
            </a:pPr>
            <a:r>
              <a:rPr lang="en-US" altLang="en-US" sz="2000" dirty="0" smtClean="0">
                <a:ea typeface="MS PGothic" charset="-128"/>
              </a:rPr>
              <a:t>Argentina would import coffee and export wheat.</a:t>
            </a:r>
            <a:endParaRPr lang="en-US" altLang="en-US" sz="2000" dirty="0">
              <a:ea typeface="MS PGothic" charset="-128"/>
            </a:endParaRPr>
          </a:p>
        </p:txBody>
      </p:sp>
      <p:pic>
        <p:nvPicPr>
          <p:cNvPr id="2" name="TPChart" descr="0EEBB260377C48428BDCC8B4D4012AC7Chart2017012522031228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88900" y="5588000"/>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6-08-22 at 7.41.5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0" y="29417"/>
            <a:ext cx="5627771" cy="1570783"/>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2199690"/>
            <a:ext cx="4288589" cy="1143000"/>
          </a:xfrm>
        </p:spPr>
        <p:txBody>
          <a:bodyPr>
            <a:noAutofit/>
          </a:bodyPr>
          <a:lstStyle/>
          <a:p>
            <a:r>
              <a:rPr lang="en-US" altLang="en-US" sz="2000" dirty="0" smtClean="0">
                <a:ea typeface="MS PGothic" charset="-128"/>
              </a:rPr>
              <a:t>Refer to the table above. If these two countries were to trade, a possible exchange rate would be 1 lb. of coffee to</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3538621"/>
            <a:ext cx="4114800" cy="4525963"/>
          </a:xfrm>
        </p:spPr>
        <p:txBody>
          <a:bodyPr>
            <a:normAutofit/>
          </a:bodyPr>
          <a:lstStyle/>
          <a:p>
            <a:pPr marL="514350" indent="-514350">
              <a:buFont typeface="Arial" charset="0"/>
              <a:buAutoNum type="alphaUcPeriod"/>
            </a:pPr>
            <a:r>
              <a:rPr lang="en-US" altLang="en-US" sz="2400" dirty="0" smtClean="0">
                <a:ea typeface="MS PGothic" charset="-128"/>
              </a:rPr>
              <a:t>2/5 bu. of wheat.</a:t>
            </a:r>
          </a:p>
          <a:p>
            <a:pPr marL="514350" indent="-514350">
              <a:buFont typeface="Arial" charset="0"/>
              <a:buAutoNum type="alphaUcPeriod"/>
            </a:pPr>
            <a:r>
              <a:rPr lang="en-US" altLang="en-US" sz="2400" dirty="0" smtClean="0">
                <a:ea typeface="MS PGothic" charset="-128"/>
              </a:rPr>
              <a:t>2/3 bu. of wheat.</a:t>
            </a:r>
          </a:p>
          <a:p>
            <a:pPr marL="514350" indent="-514350">
              <a:buFont typeface="Arial" charset="0"/>
              <a:buAutoNum type="alphaUcPeriod"/>
            </a:pPr>
            <a:r>
              <a:rPr lang="en-US" altLang="en-US" sz="2400" dirty="0" smtClean="0">
                <a:ea typeface="MS PGothic" charset="-128"/>
              </a:rPr>
              <a:t>5/2 bu. of wheat.</a:t>
            </a:r>
          </a:p>
          <a:p>
            <a:pPr marL="514350" indent="-514350">
              <a:buFont typeface="Arial" charset="0"/>
              <a:buAutoNum type="alphaUcPeriod"/>
            </a:pPr>
            <a:r>
              <a:rPr lang="en-US" altLang="en-US" sz="2400" dirty="0" smtClean="0">
                <a:ea typeface="MS PGothic" charset="-128"/>
              </a:rPr>
              <a:t>7/2 bu. of wheat.</a:t>
            </a:r>
            <a:endParaRPr lang="en-US" altLang="en-US" sz="2400" dirty="0">
              <a:ea typeface="MS PGothic" charset="-128"/>
            </a:endParaRPr>
          </a:p>
        </p:txBody>
      </p:sp>
      <p:pic>
        <p:nvPicPr>
          <p:cNvPr id="2" name="TPChart" descr="1FAED8426F554BCB81C781EC01B796FBChart2017012522031330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439477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6-08-22 at 7.41.5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54" y="0"/>
            <a:ext cx="6304882" cy="1759773"/>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Suppose that France has a comparative advantage in the production of Camembert cheese and that Spain has a comparative advantage in the production of oranges.  If the two countries do not trade with any countries but then agree to trade with each other, which of the following will be true concerning French and Spanish consumption possibilities?</a:t>
            </a:r>
            <a:endParaRPr lang="en-US" altLang="en-US" sz="2000" dirty="0">
              <a:ea typeface="MS PGothic" charset="-128"/>
            </a:endParaRPr>
          </a:p>
        </p:txBody>
      </p:sp>
      <p:sp>
        <p:nvSpPr>
          <p:cNvPr id="13314" name="TPAnswers"/>
          <p:cNvSpPr>
            <a:spLocks noGrp="1"/>
          </p:cNvSpPr>
          <p:nvPr>
            <p:ph idx="1"/>
            <p:custDataLst>
              <p:tags r:id="rId2"/>
            </p:custDataLst>
          </p:nvPr>
        </p:nvSpPr>
        <p:spPr>
          <a:xfrm>
            <a:off x="457199" y="2217737"/>
            <a:ext cx="4114800" cy="4525963"/>
          </a:xfrm>
        </p:spPr>
        <p:txBody>
          <a:bodyPr>
            <a:normAutofit/>
          </a:bodyPr>
          <a:lstStyle/>
          <a:p>
            <a:pPr marL="514350" indent="-514350">
              <a:buFont typeface="Arial" charset="0"/>
              <a:buAutoNum type="alphaUcPeriod"/>
            </a:pPr>
            <a:r>
              <a:rPr lang="en-US" altLang="en-US" sz="2000" dirty="0" smtClean="0">
                <a:ea typeface="MS PGothic" charset="-128"/>
              </a:rPr>
              <a:t>They will be unchanged.</a:t>
            </a:r>
          </a:p>
          <a:p>
            <a:pPr marL="514350" indent="-514350">
              <a:buFont typeface="Arial" charset="0"/>
              <a:buAutoNum type="alphaUcPeriod"/>
            </a:pPr>
            <a:r>
              <a:rPr lang="en-US" altLang="en-US" sz="2000" dirty="0" smtClean="0">
                <a:ea typeface="MS PGothic" charset="-128"/>
              </a:rPr>
              <a:t>France and Spain can each consume more oranges, but not more cheese.</a:t>
            </a:r>
          </a:p>
          <a:p>
            <a:pPr marL="514350" indent="-514350">
              <a:buFont typeface="Arial" charset="0"/>
              <a:buAutoNum type="alphaUcPeriod"/>
            </a:pPr>
            <a:r>
              <a:rPr lang="en-US" altLang="en-US" sz="2000" dirty="0" smtClean="0">
                <a:ea typeface="MS PGothic" charset="-128"/>
              </a:rPr>
              <a:t>France and Spain can each consume more cheese, but not more oranges.</a:t>
            </a:r>
          </a:p>
          <a:p>
            <a:pPr marL="514350" indent="-514350">
              <a:buFont typeface="Arial" charset="0"/>
              <a:buAutoNum type="alphaUcPeriod"/>
            </a:pPr>
            <a:r>
              <a:rPr lang="en-US" altLang="en-US" sz="2000" dirty="0" smtClean="0">
                <a:ea typeface="MS PGothic" charset="-128"/>
              </a:rPr>
              <a:t>France and Spain can each consume more cheese and more oranges.</a:t>
            </a:r>
            <a:endParaRPr lang="en-US" altLang="en-US" sz="2000" dirty="0">
              <a:ea typeface="MS PGothic" charset="-128"/>
            </a:endParaRPr>
          </a:p>
        </p:txBody>
      </p:sp>
      <p:pic>
        <p:nvPicPr>
          <p:cNvPr id="2" name="TPChart" descr="43B43A22E6334C9D97B6E31DA07EB93EChart2017012522031526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264159" y="4629891"/>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800" dirty="0" smtClean="0">
                <a:ea typeface="MS PGothic" charset="-128"/>
              </a:rPr>
              <a:t>“Trade with China makes most Americans better off because, among other advantages, they can buy goods that are made or assembled more cheaply in China.”</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2126737"/>
            <a:ext cx="4114800" cy="4525963"/>
          </a:xfrm>
        </p:spPr>
        <p:txBody>
          <a:bodyPr>
            <a:normAutofit/>
          </a:bodyPr>
          <a:lstStyle/>
          <a:p>
            <a:pPr marL="514350" indent="-514350">
              <a:buFont typeface="Arial" charset="0"/>
              <a:buAutoNum type="alphaUcPeriod"/>
            </a:pPr>
            <a:r>
              <a:rPr lang="en-US" altLang="en-US" dirty="0" smtClean="0">
                <a:ea typeface="MS PGothic" charset="-128"/>
              </a:rPr>
              <a:t>agree</a:t>
            </a:r>
          </a:p>
          <a:p>
            <a:pPr marL="514350" indent="-514350">
              <a:buFont typeface="Arial" charset="0"/>
              <a:buAutoNum type="alphaUcPeriod"/>
            </a:pPr>
            <a:r>
              <a:rPr lang="en-US" altLang="en-US" dirty="0" smtClean="0">
                <a:ea typeface="MS PGothic" charset="-128"/>
              </a:rPr>
              <a:t>disagree</a:t>
            </a:r>
          </a:p>
          <a:p>
            <a:pPr marL="514350" indent="-514350">
              <a:buFont typeface="Arial" charset="0"/>
              <a:buAutoNum type="alphaUcPeriod"/>
            </a:pPr>
            <a:r>
              <a:rPr lang="en-US" altLang="en-US" dirty="0" smtClean="0">
                <a:ea typeface="MS PGothic" charset="-128"/>
              </a:rPr>
              <a:t>uncertain</a:t>
            </a:r>
            <a:endParaRPr lang="en-US" altLang="en-US" dirty="0">
              <a:ea typeface="MS PGothic" charset="-128"/>
            </a:endParaRPr>
          </a:p>
        </p:txBody>
      </p:sp>
      <p:pic>
        <p:nvPicPr>
          <p:cNvPr id="2" name="TPChart" descr="3E8332F470B1404DB59ABE78F7F3B9AEChart20170125220314322.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230369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800" dirty="0" smtClean="0">
                <a:ea typeface="MS PGothic" charset="-128"/>
              </a:rPr>
              <a:t>“Some Americans who work in the production of competing goods, such as clothing and furniture, are made worse off by trade with China.”</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2332037"/>
            <a:ext cx="4114800" cy="4525963"/>
          </a:xfrm>
        </p:spPr>
        <p:txBody>
          <a:bodyPr>
            <a:normAutofit/>
          </a:bodyPr>
          <a:lstStyle/>
          <a:p>
            <a:pPr marL="514350" indent="-514350">
              <a:buFont typeface="Arial" charset="0"/>
              <a:buAutoNum type="alphaUcPeriod"/>
            </a:pPr>
            <a:r>
              <a:rPr lang="en-US" altLang="en-US" dirty="0" smtClean="0">
                <a:ea typeface="MS PGothic" charset="-128"/>
              </a:rPr>
              <a:t>agree</a:t>
            </a:r>
          </a:p>
          <a:p>
            <a:pPr marL="514350" indent="-514350">
              <a:buFont typeface="Arial" charset="0"/>
              <a:buAutoNum type="alphaUcPeriod"/>
            </a:pPr>
            <a:r>
              <a:rPr lang="en-US" altLang="en-US" dirty="0" smtClean="0">
                <a:ea typeface="MS PGothic" charset="-128"/>
              </a:rPr>
              <a:t>disagree</a:t>
            </a:r>
          </a:p>
          <a:p>
            <a:pPr marL="514350" indent="-514350">
              <a:buFont typeface="Arial" charset="0"/>
              <a:buAutoNum type="alphaUcPeriod"/>
            </a:pPr>
            <a:r>
              <a:rPr lang="en-US" altLang="en-US" dirty="0" smtClean="0">
                <a:ea typeface="MS PGothic" charset="-128"/>
              </a:rPr>
              <a:t>undecided</a:t>
            </a:r>
            <a:endParaRPr lang="en-US" altLang="en-US" dirty="0">
              <a:ea typeface="MS PGothic" charset="-128"/>
            </a:endParaRPr>
          </a:p>
        </p:txBody>
      </p:sp>
      <p:pic>
        <p:nvPicPr>
          <p:cNvPr id="2" name="TPChart" descr="655BD89BFB8C4355A895AC07CBA79678Chart20170125220316269.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250899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200" dirty="0" smtClean="0">
                <a:ea typeface="MS PGothic" charset="-128"/>
              </a:rPr>
              <a:t>If a country has an absolute advantage in producing a good, then it must also have a comparative advantage in producing that good.</a:t>
            </a:r>
            <a:endParaRPr lang="en-US" altLang="en-US" sz="3200" dirty="0">
              <a:ea typeface="MS PGothic" charset="-128"/>
            </a:endParaRPr>
          </a:p>
        </p:txBody>
      </p:sp>
      <p:sp>
        <p:nvSpPr>
          <p:cNvPr id="2051" name="TPAnswers"/>
          <p:cNvSpPr>
            <a:spLocks noGrp="1"/>
          </p:cNvSpPr>
          <p:nvPr>
            <p:ph idx="1"/>
            <p:custDataLst>
              <p:tags r:id="rId2"/>
            </p:custDataLst>
          </p:nvPr>
        </p:nvSpPr>
        <p:spPr>
          <a:xfrm>
            <a:off x="535940" y="3030621"/>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D670836270454B4A8F6BCB8B96611B38Chart2017012522030202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220980" y="3695254"/>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2800" dirty="0" smtClean="0">
                <a:ea typeface="MS PGothic" charset="-128"/>
              </a:rPr>
              <a:t>If a country has comparative advantage in producing a good, then the other country has comparative advantage in producing the other good.</a:t>
            </a:r>
            <a:endParaRPr lang="en-US" altLang="en-US" sz="2800" dirty="0">
              <a:ea typeface="MS PGothic" charset="-128"/>
            </a:endParaRPr>
          </a:p>
        </p:txBody>
      </p:sp>
      <p:sp>
        <p:nvSpPr>
          <p:cNvPr id="2051" name="TPAnswers"/>
          <p:cNvSpPr>
            <a:spLocks noGrp="1"/>
          </p:cNvSpPr>
          <p:nvPr>
            <p:ph idx="1"/>
            <p:custDataLst>
              <p:tags r:id="rId2"/>
            </p:custDataLst>
          </p:nvPr>
        </p:nvSpPr>
        <p:spPr>
          <a:xfrm>
            <a:off x="457200" y="2314658"/>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8A4104ED7F33429B8F260305776678C5Chart2017012522030322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249161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600" dirty="0" smtClean="0">
                <a:ea typeface="MS PGothic" charset="-128"/>
              </a:rPr>
              <a:t>International trade can make some individuals worse off, even as it makes the country as a whole better off.</a:t>
            </a:r>
            <a:endParaRPr lang="en-US" altLang="en-US" sz="3600" dirty="0">
              <a:ea typeface="MS PGothic" charset="-128"/>
            </a:endParaRPr>
          </a:p>
        </p:txBody>
      </p:sp>
      <p:sp>
        <p:nvSpPr>
          <p:cNvPr id="2051" name="TPAnswers"/>
          <p:cNvSpPr>
            <a:spLocks noGrp="1"/>
          </p:cNvSpPr>
          <p:nvPr>
            <p:ph idx="1"/>
            <p:custDataLst>
              <p:tags r:id="rId2"/>
            </p:custDataLst>
          </p:nvPr>
        </p:nvSpPr>
        <p:spPr>
          <a:xfrm>
            <a:off x="457200" y="2301290"/>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C2E6AB4E4CFC4CB5867FC618D07C526BChart2017012522030418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247824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600" dirty="0" smtClean="0">
                <a:ea typeface="MS PGothic" charset="-128"/>
              </a:rPr>
              <a:t>Countries specialize in the production of the good they can produce at the highest opportunity cost.</a:t>
            </a:r>
            <a:endParaRPr lang="en-US" altLang="en-US" sz="3600" dirty="0">
              <a:ea typeface="MS PGothic" charset="-128"/>
            </a:endParaRPr>
          </a:p>
        </p:txBody>
      </p:sp>
      <p:sp>
        <p:nvSpPr>
          <p:cNvPr id="2051" name="TPAnswers"/>
          <p:cNvSpPr>
            <a:spLocks noGrp="1"/>
          </p:cNvSpPr>
          <p:nvPr>
            <p:ph idx="1"/>
            <p:custDataLst>
              <p:tags r:id="rId2"/>
            </p:custDataLst>
          </p:nvPr>
        </p:nvSpPr>
        <p:spPr>
          <a:xfrm>
            <a:off x="457200" y="2156618"/>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6E3F34A278A74989B352DBAE12305330Chart2017012522030511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282125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2692400"/>
            <a:ext cx="4301958" cy="1143000"/>
          </a:xfrm>
        </p:spPr>
        <p:txBody>
          <a:bodyPr>
            <a:noAutofit/>
          </a:bodyPr>
          <a:lstStyle/>
          <a:p>
            <a:r>
              <a:rPr lang="en-US" altLang="en-US" sz="2400" dirty="0" smtClean="0">
                <a:ea typeface="MS PGothic" charset="-128"/>
              </a:rPr>
              <a:t>Refer to the figures above. What is the opportunity cost of a pound of cheese in Denmark?</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4060281"/>
            <a:ext cx="4114800" cy="4525963"/>
          </a:xfrm>
        </p:spPr>
        <p:txBody>
          <a:bodyPr>
            <a:normAutofit/>
          </a:bodyPr>
          <a:lstStyle/>
          <a:p>
            <a:pPr marL="514350" indent="-514350">
              <a:buFont typeface="Arial" charset="0"/>
              <a:buAutoNum type="alphaUcPeriod"/>
            </a:pPr>
            <a:r>
              <a:rPr lang="en-US" altLang="en-US" sz="2400" dirty="0" smtClean="0">
                <a:ea typeface="MS PGothic" charset="-128"/>
              </a:rPr>
              <a:t>2 loaves of bread</a:t>
            </a:r>
          </a:p>
          <a:p>
            <a:pPr marL="514350" indent="-514350">
              <a:buFont typeface="Arial" charset="0"/>
              <a:buAutoNum type="alphaUcPeriod"/>
            </a:pPr>
            <a:r>
              <a:rPr lang="en-US" altLang="en-US" sz="2400" dirty="0" smtClean="0">
                <a:ea typeface="MS PGothic" charset="-128"/>
              </a:rPr>
              <a:t>3/2 loaves of bread</a:t>
            </a:r>
          </a:p>
          <a:p>
            <a:pPr marL="514350" indent="-514350">
              <a:buFont typeface="Arial" charset="0"/>
              <a:buAutoNum type="alphaUcPeriod"/>
            </a:pPr>
            <a:r>
              <a:rPr lang="en-US" altLang="en-US" sz="2400" dirty="0" smtClean="0">
                <a:ea typeface="MS PGothic" charset="-128"/>
              </a:rPr>
              <a:t>2/3 loaves of bread</a:t>
            </a:r>
          </a:p>
          <a:p>
            <a:pPr marL="514350" indent="-514350">
              <a:buFont typeface="Arial" charset="0"/>
              <a:buAutoNum type="alphaUcPeriod"/>
            </a:pPr>
            <a:r>
              <a:rPr lang="en-US" altLang="en-US" sz="2400" dirty="0" smtClean="0">
                <a:ea typeface="MS PGothic" charset="-128"/>
              </a:rPr>
              <a:t>1/2 loaves of bread</a:t>
            </a:r>
            <a:endParaRPr lang="en-US" altLang="en-US" sz="2400" dirty="0">
              <a:ea typeface="MS PGothic" charset="-128"/>
            </a:endParaRPr>
          </a:p>
        </p:txBody>
      </p:sp>
      <p:pic>
        <p:nvPicPr>
          <p:cNvPr id="2" name="TPChart" descr="2245934389CC4EE3BF8903290C8B71B6Chart2017012522030605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5485332"/>
            <a:ext cx="314960" cy="303295"/>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E796C2DEA2C4063831C8CBD5A3E62B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79400"/>
            <a:ext cx="2933700" cy="2641600"/>
          </a:xfrm>
          <a:prstGeom prst="rect">
            <a:avLst/>
          </a:prstGeom>
        </p:spPr>
      </p:pic>
      <p:pic>
        <p:nvPicPr>
          <p:cNvPr id="9" name="Picture 8" descr="C34799B0CF0B4C1B9B8DCB104D97E74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263" y="279400"/>
            <a:ext cx="2959100" cy="26924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223921" y="2815389"/>
            <a:ext cx="4348079" cy="1143000"/>
          </a:xfrm>
        </p:spPr>
        <p:txBody>
          <a:bodyPr>
            <a:noAutofit/>
          </a:bodyPr>
          <a:lstStyle/>
          <a:p>
            <a:r>
              <a:rPr lang="en-US" altLang="en-US" sz="2400" dirty="0" smtClean="0">
                <a:ea typeface="MS PGothic" charset="-128"/>
              </a:rPr>
              <a:t>Refer to the figures above.  Which country has the absolute advantage in producing cheese and which has the comparative advantage producing cheese?</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4383995"/>
            <a:ext cx="4114800" cy="4525963"/>
          </a:xfrm>
        </p:spPr>
        <p:txBody>
          <a:bodyPr>
            <a:normAutofit/>
          </a:bodyPr>
          <a:lstStyle/>
          <a:p>
            <a:pPr marL="514350" indent="-514350">
              <a:buFont typeface="Arial" charset="0"/>
              <a:buAutoNum type="alphaUcPeriod"/>
            </a:pPr>
            <a:r>
              <a:rPr lang="en-US" altLang="en-US" sz="2400" dirty="0" smtClean="0">
                <a:ea typeface="MS PGothic" charset="-128"/>
              </a:rPr>
              <a:t>Denmark, Denmark</a:t>
            </a:r>
          </a:p>
          <a:p>
            <a:pPr marL="514350" indent="-514350">
              <a:buFont typeface="Arial" charset="0"/>
              <a:buAutoNum type="alphaUcPeriod"/>
            </a:pPr>
            <a:r>
              <a:rPr lang="en-US" altLang="en-US" sz="2400" dirty="0" smtClean="0">
                <a:ea typeface="MS PGothic" charset="-128"/>
              </a:rPr>
              <a:t>Denmark, Finland</a:t>
            </a:r>
          </a:p>
          <a:p>
            <a:pPr marL="514350" indent="-514350">
              <a:buFont typeface="Arial" charset="0"/>
              <a:buAutoNum type="alphaUcPeriod"/>
            </a:pPr>
            <a:r>
              <a:rPr lang="en-US" altLang="en-US" sz="2400" dirty="0" smtClean="0">
                <a:ea typeface="MS PGothic" charset="-128"/>
              </a:rPr>
              <a:t>Finland, Denmark</a:t>
            </a:r>
          </a:p>
          <a:p>
            <a:pPr marL="514350" indent="-514350">
              <a:buFont typeface="Arial" charset="0"/>
              <a:buAutoNum type="alphaUcPeriod"/>
            </a:pPr>
            <a:r>
              <a:rPr lang="en-US" altLang="en-US" sz="2400" dirty="0" smtClean="0">
                <a:ea typeface="MS PGothic" charset="-128"/>
              </a:rPr>
              <a:t>Denmark, Finland</a:t>
            </a:r>
            <a:endParaRPr lang="en-US" altLang="en-US" sz="2400" dirty="0">
              <a:ea typeface="MS PGothic" charset="-128"/>
            </a:endParaRPr>
          </a:p>
        </p:txBody>
      </p:sp>
      <p:pic>
        <p:nvPicPr>
          <p:cNvPr id="2" name="TPChart" descr="D7D2B5A2FD94464A9F94973FC35491D5Chart2017012522030706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42240" y="4471507"/>
            <a:ext cx="314960" cy="306188"/>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5DE4D11474C4F379E4C42B068CA6EE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7621" y="240146"/>
            <a:ext cx="2721265" cy="2454928"/>
          </a:xfrm>
          <a:prstGeom prst="rect">
            <a:avLst/>
          </a:prstGeom>
        </p:spPr>
      </p:pic>
      <p:pic>
        <p:nvPicPr>
          <p:cNvPr id="9" name="Picture 8" descr="01E72527E91E4376A942127C07848D3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40146"/>
            <a:ext cx="2700421" cy="2454928"/>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06146" y="2509506"/>
            <a:ext cx="4559434" cy="1143000"/>
          </a:xfrm>
        </p:spPr>
        <p:txBody>
          <a:bodyPr>
            <a:noAutofit/>
          </a:bodyPr>
          <a:lstStyle/>
          <a:p>
            <a:r>
              <a:rPr lang="en-US" altLang="en-US" sz="1800" dirty="0" smtClean="0">
                <a:ea typeface="MS PGothic" charset="-128"/>
              </a:rPr>
              <a:t>Refer to the figures above. Suppose these two countries trade only with each other. With no trade restrictions in effect, what kind of trade, if any, would occur?</a:t>
            </a:r>
            <a:endParaRPr lang="en-US" altLang="en-US" sz="1800" dirty="0">
              <a:ea typeface="MS PGothic" charset="-128"/>
            </a:endParaRPr>
          </a:p>
        </p:txBody>
      </p:sp>
      <p:sp>
        <p:nvSpPr>
          <p:cNvPr id="13314" name="TPAnswers"/>
          <p:cNvSpPr>
            <a:spLocks noGrp="1"/>
          </p:cNvSpPr>
          <p:nvPr>
            <p:ph idx="1"/>
            <p:custDataLst>
              <p:tags r:id="rId2"/>
            </p:custDataLst>
          </p:nvPr>
        </p:nvSpPr>
        <p:spPr>
          <a:xfrm>
            <a:off x="457200" y="4086394"/>
            <a:ext cx="4114800" cy="4525963"/>
          </a:xfrm>
        </p:spPr>
        <p:txBody>
          <a:bodyPr>
            <a:normAutofit/>
          </a:bodyPr>
          <a:lstStyle/>
          <a:p>
            <a:pPr marL="514350" indent="-514350">
              <a:buFont typeface="Arial" charset="0"/>
              <a:buAutoNum type="alphaUcPeriod"/>
            </a:pPr>
            <a:r>
              <a:rPr lang="en-US" altLang="en-US" sz="1800" dirty="0" smtClean="0">
                <a:ea typeface="MS PGothic" charset="-128"/>
              </a:rPr>
              <a:t>Denmark would sell cheese and bread to Finland.</a:t>
            </a:r>
          </a:p>
          <a:p>
            <a:pPr marL="514350" indent="-514350">
              <a:buFont typeface="Arial" charset="0"/>
              <a:buAutoNum type="alphaUcPeriod"/>
            </a:pPr>
            <a:r>
              <a:rPr lang="en-US" altLang="en-US" sz="1800" dirty="0" smtClean="0">
                <a:ea typeface="MS PGothic" charset="-128"/>
              </a:rPr>
              <a:t>Denmark would buy cheese and bread from Finland.</a:t>
            </a:r>
          </a:p>
          <a:p>
            <a:pPr marL="514350" indent="-514350">
              <a:buFont typeface="Arial" charset="0"/>
              <a:buAutoNum type="alphaUcPeriod"/>
            </a:pPr>
            <a:r>
              <a:rPr lang="en-US" altLang="en-US" sz="1800" dirty="0" smtClean="0">
                <a:ea typeface="MS PGothic" charset="-128"/>
              </a:rPr>
              <a:t>Denmark would sell cheese to and buy bread from Finland.</a:t>
            </a:r>
          </a:p>
          <a:p>
            <a:pPr marL="514350" indent="-514350">
              <a:buFont typeface="Arial" charset="0"/>
              <a:buAutoNum type="alphaUcPeriod"/>
            </a:pPr>
            <a:r>
              <a:rPr lang="en-US" altLang="en-US" sz="1800" dirty="0" smtClean="0">
                <a:ea typeface="MS PGothic" charset="-128"/>
              </a:rPr>
              <a:t>Denmark would buy cheese from and sell bread to Finland.</a:t>
            </a:r>
            <a:endParaRPr lang="en-US" altLang="en-US" sz="1800" dirty="0">
              <a:ea typeface="MS PGothic" charset="-128"/>
            </a:endParaRPr>
          </a:p>
        </p:txBody>
      </p:sp>
      <p:pic>
        <p:nvPicPr>
          <p:cNvPr id="2" name="TPChart" descr="8847A32F26464B3C98920638DA4B3FD3Chart2017012522030809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127000" y="5346473"/>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43EEFBD579BE454887476CEBB2E0B28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46" y="254000"/>
            <a:ext cx="2660316" cy="2399945"/>
          </a:xfrm>
          <a:prstGeom prst="rect">
            <a:avLst/>
          </a:prstGeom>
        </p:spPr>
      </p:pic>
      <p:pic>
        <p:nvPicPr>
          <p:cNvPr id="9" name="Picture 8" descr="35F1AFFA8D8D45A6A2A3B9FEC45F172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8730" y="266700"/>
            <a:ext cx="2817059" cy="2560963"/>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87158" y="2769184"/>
            <a:ext cx="4531895" cy="1143000"/>
          </a:xfrm>
        </p:spPr>
        <p:txBody>
          <a:bodyPr>
            <a:noAutofit/>
          </a:bodyPr>
          <a:lstStyle/>
          <a:p>
            <a:r>
              <a:rPr lang="en-US" altLang="en-US" sz="2400" dirty="0" smtClean="0">
                <a:ea typeface="MS PGothic" charset="-128"/>
              </a:rPr>
              <a:t>Refer to the figures above. If these two countries were to trade, a possible exchange rate would be 1 loaf of bread for</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4166936"/>
            <a:ext cx="4114800" cy="4525963"/>
          </a:xfrm>
        </p:spPr>
        <p:txBody>
          <a:bodyPr>
            <a:normAutofit/>
          </a:bodyPr>
          <a:lstStyle/>
          <a:p>
            <a:pPr marL="514350" indent="-514350">
              <a:buFont typeface="Arial" charset="0"/>
              <a:buAutoNum type="alphaUcPeriod"/>
            </a:pPr>
            <a:r>
              <a:rPr lang="en-US" altLang="en-US" sz="2400" dirty="0" smtClean="0">
                <a:ea typeface="MS PGothic" charset="-128"/>
              </a:rPr>
              <a:t>5/2 kilograms of cheese.</a:t>
            </a:r>
          </a:p>
          <a:p>
            <a:pPr marL="514350" indent="-514350">
              <a:buFont typeface="Arial" charset="0"/>
              <a:buAutoNum type="alphaUcPeriod"/>
            </a:pPr>
            <a:r>
              <a:rPr lang="en-US" altLang="en-US" sz="2400" dirty="0" smtClean="0">
                <a:ea typeface="MS PGothic" charset="-128"/>
              </a:rPr>
              <a:t>3/2 kilograms of cheese.</a:t>
            </a:r>
          </a:p>
          <a:p>
            <a:pPr marL="514350" indent="-514350">
              <a:buFont typeface="Arial" charset="0"/>
              <a:buAutoNum type="alphaUcPeriod"/>
            </a:pPr>
            <a:r>
              <a:rPr lang="en-US" altLang="en-US" sz="2400" dirty="0">
                <a:ea typeface="MS PGothic" charset="-128"/>
              </a:rPr>
              <a:t>2</a:t>
            </a:r>
            <a:r>
              <a:rPr lang="en-US" altLang="en-US" sz="2400" dirty="0" smtClean="0">
                <a:ea typeface="MS PGothic" charset="-128"/>
              </a:rPr>
              <a:t>/5 kilograms of cheese.</a:t>
            </a:r>
          </a:p>
          <a:p>
            <a:pPr marL="514350" indent="-514350">
              <a:buFont typeface="Arial" charset="0"/>
              <a:buAutoNum type="alphaUcPeriod"/>
            </a:pPr>
            <a:r>
              <a:rPr lang="en-US" altLang="en-US" sz="2400" dirty="0" smtClean="0">
                <a:ea typeface="MS PGothic" charset="-128"/>
              </a:rPr>
              <a:t>1/2 kilograms of cheese.</a:t>
            </a:r>
            <a:endParaRPr lang="en-US" altLang="en-US" sz="2400" dirty="0">
              <a:ea typeface="MS PGothic" charset="-128"/>
            </a:endParaRPr>
          </a:p>
        </p:txBody>
      </p:sp>
      <p:pic>
        <p:nvPicPr>
          <p:cNvPr id="2" name="TPChart" descr="FAF019B705CF428EAFF8B4BBEB34847EChart2017012522030911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7" name="CAI1"/>
          <p:cNvSpPr/>
          <p:nvPr>
            <p:custDataLst>
              <p:tags r:id="rId4"/>
            </p:custDataLst>
          </p:nvPr>
        </p:nvSpPr>
        <p:spPr>
          <a:xfrm rot="10800000">
            <a:off x="71121" y="4745789"/>
            <a:ext cx="386080" cy="230115"/>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6AA0B7CE10414B6C880382E40590702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21" y="249988"/>
            <a:ext cx="2921000" cy="2335464"/>
          </a:xfrm>
          <a:prstGeom prst="rect">
            <a:avLst/>
          </a:prstGeom>
        </p:spPr>
      </p:pic>
      <p:pic>
        <p:nvPicPr>
          <p:cNvPr id="9" name="Picture 8" descr="4EDA80FB563A424EBF089E21DC8C52C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2121" y="249988"/>
            <a:ext cx="2870200" cy="2335463"/>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C2E6AB4E4CFC4CB5867FC618D07C526B"/>
  <p:tag name="AUTOOPENPOLL" val="False"/>
  <p:tag name="TYPE" val="TrueFalse"/>
  <p:tag name="TPSLIDEBULLETSTYLE" val="2"/>
  <p:tag name="TPQUESTIONXML" val="&lt;?xml version=&quot;1.0&quot; encoding=&quot;UTF-8&quot; standalone=&quot;yes&quot;?&gt;&lt;questionlist&gt;&lt;properties&gt;&lt;guid&gt;119A63E9DB7643A5AE1BE76794BBFAD5&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2E6AB4E4CFC4CB5867FC618D07C526B&lt;/guid&gt;&lt;repollguid&gt;C1EC218B16A745F98B9315A0648851B0&lt;/repollguid&gt;&lt;sourceid&gt;E220C7D9FA7E4414817DD76A9EE486E1&lt;/sourceid&gt;&lt;questiontext&gt;International trade can make some individuals worse off, even as it makes the country as a whole better off.&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truefalse&gt;True&lt;/truefalse&gt;&lt;answers&gt;&lt;answer&gt;&lt;guid&gt;B3E4AE0F1AC44130B061CC8386D6F351&lt;/guid&gt;&lt;answertext&gt;True&lt;/answertext&gt;&lt;valuetype&gt;1&lt;/valuetype&gt;&lt;/answer&gt;&lt;answer&gt;&lt;guid&gt;10EDF5D9F6E54AE48FD3D0825C34FFEB&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6E3F34A278A74989B352DBAE12305330"/>
  <p:tag name="AUTOOPENPOLL" val="False"/>
  <p:tag name="TYPE" val="TrueFalse"/>
  <p:tag name="TPSLIDEBULLETSTYLE" val="2"/>
  <p:tag name="TPQUESTIONXML" val="&lt;?xml version=&quot;1.0&quot; encoding=&quot;UTF-8&quot; standalone=&quot;yes&quot;?&gt;&lt;questionlist&gt;&lt;properties&gt;&lt;guid&gt;6FA23773251F44ADA82CBECF4961FC9A&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E3F34A278A74989B352DBAE12305330&lt;/guid&gt;&lt;repollguid&gt;0FBDE5CCEDDA48019CE08BDB202BB8A5&lt;/repollguid&gt;&lt;sourceid&gt;EC3BC85D6E6E4EE5AF9256249D7F450F&lt;/sourceid&gt;&lt;questiontext&gt;Countries specialize in the production of the good they can produce at the highest opportunity cost.&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truefalse&gt;True&lt;/truefalse&gt;&lt;answers&gt;&lt;answer&gt;&lt;guid&gt;B976B7A224DB4A038C8D24E0FDD8E753&lt;/guid&gt;&lt;answertext&gt;True&lt;/answertext&gt;&lt;valuetype&gt;-1&lt;/valuetype&gt;&lt;/answer&gt;&lt;answer&gt;&lt;guid&gt;BC316177401C4E69A94B66EF813ED4C4&lt;/guid&gt;&lt;answertext&gt;False&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2245934389CC4EE3BF8903290C8B71B6"/>
  <p:tag name="AUTOOPENPOLL" val="False"/>
  <p:tag name="TYPE" val="MultiChoiceSlide"/>
  <p:tag name="TPSLIDEBULLETSTYLE" val="2"/>
  <p:tag name="TPQUESTIONXML" val="&lt;?xml version=&quot;1.0&quot; encoding=&quot;UTF-8&quot; standalone=&quot;yes&quot;?&gt;&lt;questionlist&gt;&lt;properties&gt;&lt;guid&gt;A99EF0C5D85143969DDE358EBEE48CE3&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245934389CC4EE3BF8903290C8B71B6&lt;/guid&gt;&lt;repollguid&gt;B978ADAE7CEA45E89AAE26D018CE90FE&lt;/repollguid&gt;&lt;sourceid&gt;6EBC461F1B234DC284A76CCEB99075C4&lt;/sourceid&gt;&lt;questiontext&gt;Refer to the figures above. What is the opportunity cost of a pound of cheese in Denmark?&lt;/questiontext&gt;&lt;questiontexthtml&gt;&amp;lt;div&amp;gt;&amp;lt;span style=&quot;font-family: verdana; font-size: 12px;&quot; _mce_style=&quot;font-family: verdana; font-size: 12px;&quot;&amp;gt;&amp;lt;img src=&quot;images/AE796C2DEA2C4063831C8CBD5A3E62B5.png&quot; _mce_src=&quot;images/AE796C2DEA2C4063831C8CBD5A3E62B5.png&quot;&amp;gt;&amp;lt;img src=&quot;images/C34799B0CF0B4C1B9B8DCB104D97E744.png&quot; _mce_src=&quot;images/C34799B0CF0B4C1B9B8DCB104D97E744.png&quot;&amp;gt;&amp;lt;/span&amp;gt;&amp;lt;/div&amp;gt;&amp;lt;div&amp;gt;&amp;lt;span style=&quot;font-family: verdana; font-size: 12px;&quot; _mce_style=&quot;font-family: verdana; font-size: 12px;&quot;&amp;gt;&amp;lt;span&amp;gt;Refer to the figures above. What is the opportunity cost of a pound of cheese in Denmark?&amp;lt;/span&amp;gt;&amp;lt;br&amp;gt;&amp;lt;/span&amp;gt;&amp;lt;/div&amp;gt;&lt;/questiontexthtml&gt;&lt;showresults&gt;True&lt;/showresults&gt;&lt;responsegrid&gt;0&lt;/responsegrid&gt;&lt;countdowntime&gt;30&lt;/countdowntime&gt;&lt;files&gt;&lt;file&gt;&lt;path&gt;images/AE796C2DEA2C4063831C8CBD5A3E62B5.png&lt;/path&gt;&lt;/file&gt;&lt;file&gt;&lt;path&gt;images/C34799B0CF0B4C1B9B8DCB104D97E744.png&lt;/path&gt;&lt;/file&gt;&lt;/files&gt;&lt;correctvalue&gt;1&lt;/correctvalue&gt;&lt;incorrectvalue&gt;0&lt;/incorrectvalue&gt;&lt;responselimit&gt;1&lt;/responselimit&gt;&lt;bulletstyle&gt;2&lt;/bulletstyle&gt;&lt;correctanswerindicator&gt;True&lt;/correctanswerindicator&gt;&lt;answers&gt;&lt;answer&gt;&lt;guid&gt;A71139AB2B664B08AD23CAA1B85746EF&lt;/guid&gt;&lt;answertext&gt;2 loaves of bread&lt;/answertext&gt;&lt;valuetype&gt;-1&lt;/valuetype&gt;&lt;/answer&gt;&lt;answer&gt;&lt;guid&gt;4DBB8C9373C540F08D133CF3574D26D3&lt;/guid&gt;&lt;answertext&gt;3/2 loaves of bread&lt;/answertext&gt;&lt;valuetype&gt;-1&lt;/valuetype&gt;&lt;/answer&gt;&lt;answer&gt;&lt;guid&gt;570D65A1E5294C4091AD565FC4816583&lt;/guid&gt;&lt;answertext&gt;2/3 loaves of bread&lt;/answertext&gt;&lt;valuetype&gt;-1&lt;/valuetype&gt;&lt;/answer&gt;&lt;answer&gt;&lt;guid&gt;2D518A9F09E8425C9F34063F6657785C&lt;/guid&gt;&lt;answertext&gt;1/2 loaves of bread&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D670836270454B4A8F6BCB8B96611B38"/>
  <p:tag name="AUTOOPENPOLL" val="False"/>
  <p:tag name="TYPE" val="TrueFalse"/>
  <p:tag name="TPSLIDEBULLETSTYLE" val="2"/>
  <p:tag name="TPQUESTIONXML" val="&lt;?xml version=&quot;1.0&quot; encoding=&quot;UTF-8&quot; standalone=&quot;yes&quot;?&gt;&lt;questionlist&gt;&lt;properties&gt;&lt;guid&gt;AA4ADFB161724B75BC08D7B2706E35C3&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670836270454B4A8F6BCB8B96611B38&lt;/guid&gt;&lt;repollguid&gt;191A63C5FB6C4355AAD3115B25ECA820&lt;/repollguid&gt;&lt;sourceid&gt;8FB9AF92CABC4D998B44BF9368B597AE&lt;/sourceid&gt;&lt;questiontext&gt;If a country has an absolute advantage in producing a good, then it must also have a comparative advantage in producing that good.&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truefalse&gt;True&lt;/truefalse&gt;&lt;answers&gt;&lt;answer&gt;&lt;guid&gt;3FAF27554C2D4765B8C9ED64A0019CCF&lt;/guid&gt;&lt;answertext&gt;True&lt;/answertext&gt;&lt;valuetype&gt;-1&lt;/valuetype&gt;&lt;/answer&gt;&lt;answer&gt;&lt;guid&gt;F295642BA29B46BA87DB0D1D38970034&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D7D2B5A2FD94464A9F94973FC35491D5"/>
  <p:tag name="AUTOOPENPOLL" val="False"/>
  <p:tag name="TYPE" val="MultiChoiceSlide"/>
  <p:tag name="TPSLIDEBULLETSTYLE" val="2"/>
  <p:tag name="TPQUESTIONXML" val="&lt;?xml version=&quot;1.0&quot; encoding=&quot;UTF-8&quot; standalone=&quot;yes&quot;?&gt;&lt;questionlist&gt;&lt;properties&gt;&lt;guid&gt;CC1354F25A504B6992EC852DC22D30B8&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7D2B5A2FD94464A9F94973FC35491D5&lt;/guid&gt;&lt;repollguid&gt;24CF87261C174417B11E697CBD87EED4&lt;/repollguid&gt;&lt;sourceid&gt;67A3477A42CB4D94800217ABC02BC28A&lt;/sourceid&gt;&lt;questiontext&gt;Refer to the figures above.  Which country has the absolute advantage in producing cheese and which has the comparative advantage producing cheese?&lt;/questiontext&gt;&lt;questiontexthtml&gt;&amp;lt;div&amp;gt;&amp;lt;img src=&quot;images/F5DE4D11474C4F379E4C42B068CA6EE8.png&quot; _mce_src=&quot;images/F5DE4D11474C4F379E4C42B068CA6EE8.png&quot;&amp;gt;&amp;lt;img src=&quot;images/01E72527E91E4376A942127C07848D31.png&quot; _mce_src=&quot;images/01E72527E91E4376A942127C07848D31.png&quot;&amp;gt;&amp;lt;/div&amp;gt;&amp;lt;div&amp;gt;&amp;lt;span style=&quot;font-family: verdana; font-size: 12px;&quot;&amp;gt;Refer to the figures above.  Which country has the absolute advantage in producing cheese and which has the comparative advantage producing cheese?&amp;lt;/span&amp;gt;&amp;lt;br&amp;gt;&amp;lt;/div&amp;gt;&lt;/questiontexthtml&gt;&lt;showresults&gt;True&lt;/showresults&gt;&lt;responsegrid&gt;0&lt;/responsegrid&gt;&lt;countdowntime&gt;30&lt;/countdowntime&gt;&lt;files&gt;&lt;file&gt;&lt;path&gt;images/F5DE4D11474C4F379E4C42B068CA6EE8.png&lt;/path&gt;&lt;/file&gt;&lt;file&gt;&lt;path&gt;images/01E72527E91E4376A942127C07848D31.png&lt;/path&gt;&lt;/file&gt;&lt;/files&gt;&lt;correctvalue&gt;1&lt;/correctvalue&gt;&lt;incorrectvalue&gt;0&lt;/incorrectvalue&gt;&lt;responselimit&gt;1&lt;/responselimit&gt;&lt;bulletstyle&gt;2&lt;/bulletstyle&gt;&lt;correctanswerindicator&gt;True&lt;/correctanswerindicator&gt;&lt;answers&gt;&lt;answer&gt;&lt;guid&gt;D5BE7688AE3A435FBC99CAF9AF8F80A7&lt;/guid&gt;&lt;answertext&gt;Denmark, Denmark&lt;/answertext&gt;&lt;valuetype&gt;1&lt;/valuetype&gt;&lt;/answer&gt;&lt;answer&gt;&lt;guid&gt;0D376D2A233544D0BB5B358487C45BA0&lt;/guid&gt;&lt;answertext&gt;Denmark, Finland&lt;/answertext&gt;&lt;valuetype&gt;-1&lt;/valuetype&gt;&lt;/answer&gt;&lt;answer&gt;&lt;guid&gt;A8C0BF73CF1C4A4CA12C50B8B79DD272&lt;/guid&gt;&lt;answertext&gt;Finland, Denmark&lt;/answertext&gt;&lt;valuetype&gt;-1&lt;/valuetype&gt;&lt;/answer&gt;&lt;answer&gt;&lt;guid&gt;88E5E5E9D7164C59A67FF4994EE38568&lt;/guid&gt;&lt;answertext&gt;Denmark, Finland&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8847A32F26464B3C98920638DA4B3FD3"/>
  <p:tag name="AUTOOPENPOLL" val="False"/>
  <p:tag name="TYPE" val="MultiChoiceSlide"/>
  <p:tag name="TPSLIDEBULLETSTYLE" val="2"/>
  <p:tag name="TPQUESTIONXML" val="&lt;?xml version=&quot;1.0&quot; encoding=&quot;UTF-8&quot; standalone=&quot;yes&quot;?&gt;&lt;questionlist&gt;&lt;properties&gt;&lt;guid&gt;83D9E4A877DA48A2B4AA2AA71DFE5274&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847A32F26464B3C98920638DA4B3FD3&lt;/guid&gt;&lt;repollguid&gt;4E767208930F4268997B079FA01F6F7A&lt;/repollguid&gt;&lt;sourceid&gt;F35B776A6BD54F558953444B5E086C2F&lt;/sourceid&gt;&lt;questiontext&gt;Refer to the figures above. Suppose these two countries trade only with each other. With no trade restrictions in effect, what kind of trade, if any, would occur?&lt;/questiontext&gt;&lt;questiontexthtml&gt;&amp;lt;div&amp;gt;&amp;lt;img src=&quot;images/43EEFBD579BE454887476CEBB2E0B285.png&quot; _mce_src=&quot;images/43EEFBD579BE454887476CEBB2E0B285.png&quot;&amp;gt;&amp;lt;img src=&quot;images/35F1AFFA8D8D45A6A2A3B9FEC45F172E.png&quot; _mce_src=&quot;images/35F1AFFA8D8D45A6A2A3B9FEC45F172E.png&quot;&amp;gt;&amp;lt;br&amp;gt;&amp;lt;/div&amp;gt;&amp;lt;div&amp;gt;&amp;lt;span style=&quot;font-family: verdana; font-size: 12px;&quot; _mce_style=&quot;font-family: verdana; font-size: 12px;&quot;&amp;gt;Refer to the figures above. Suppose these two countries trade only with each other. With no trade restrictions in effect, what kind of trade, if any, would occur?&amp;lt;/span&amp;gt;&amp;lt;/div&amp;gt;&lt;/questiontexthtml&gt;&lt;showresults&gt;True&lt;/showresults&gt;&lt;responsegrid&gt;0&lt;/responsegrid&gt;&lt;countdowntime&gt;30&lt;/countdowntime&gt;&lt;files&gt;&lt;file&gt;&lt;path&gt;images/43EEFBD579BE454887476CEBB2E0B285.png&lt;/path&gt;&lt;/file&gt;&lt;file&gt;&lt;path&gt;images/35F1AFFA8D8D45A6A2A3B9FEC45F172E.png&lt;/path&gt;&lt;/file&gt;&lt;/files&gt;&lt;correctvalue&gt;1&lt;/correctvalue&gt;&lt;incorrectvalue&gt;0&lt;/incorrectvalue&gt;&lt;responselimit&gt;1&lt;/responselimit&gt;&lt;bulletstyle&gt;2&lt;/bulletstyle&gt;&lt;correctanswerindicator&gt;True&lt;/correctanswerindicator&gt;&lt;answers&gt;&lt;answer&gt;&lt;guid&gt;CE77FAD622CF43B0A99716686232A3D3&lt;/guid&gt;&lt;answertext&gt;Denmark would sell cheese and bread to Finland.&lt;/answertext&gt;&lt;valuetype&gt;-1&lt;/valuetype&gt;&lt;/answer&gt;&lt;answer&gt;&lt;guid&gt;8C5501C02B9D4C2095D469002024EE07&lt;/guid&gt;&lt;answertext&gt;Denmark would buy cheese and bread from Finland.&lt;/answertext&gt;&lt;valuetype&gt;-1&lt;/valuetype&gt;&lt;/answer&gt;&lt;answer&gt;&lt;guid&gt;516251DD36BC4CCFAB4991606AE7A57B&lt;/guid&gt;&lt;answertext&gt;Denmark would sell cheese to and buy bread from Finland.&lt;/answertext&gt;&lt;valuetype&gt;1&lt;/valuetype&gt;&lt;/answer&gt;&lt;answer&gt;&lt;guid&gt;06947C42ED33405DA3C57A8738AA585B&lt;/guid&gt;&lt;answertext&gt;Denmark would buy cheese from and sell bread to Finland.&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FAF019B705CF428EAFF8B4BBEB34847E"/>
  <p:tag name="AUTOOPENPOLL" val="False"/>
  <p:tag name="TYPE" val="MultiChoiceSlide"/>
  <p:tag name="TPSLIDEBULLETSTYLE" val="2"/>
  <p:tag name="TPQUESTIONXML" val="&lt;?xml version=&quot;1.0&quot; encoding=&quot;UTF-8&quot; standalone=&quot;yes&quot;?&gt;&lt;questionlist&gt;&lt;properties&gt;&lt;guid&gt;D8CADB53B04A44938F1B328830A0007B&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AF019B705CF428EAFF8B4BBEB34847E&lt;/guid&gt;&lt;repollguid&gt;89A11BCA753947C99492939F25EDB7F6&lt;/repollguid&gt;&lt;sourceid&gt;E5FB72EB393A43FAA76ED73BB0162FB2&lt;/sourceid&gt;&lt;questiontext&gt;Refer to the figures above. If these two countries were to trade, a possible exchange rate would be 1 loaf of bread for&lt;/questiontext&gt;&lt;questiontexthtml&gt;&amp;lt;div&amp;gt;&amp;lt;img src=&quot;images/6AA0B7CE10414B6C880382E40590702A.png&quot; _mce_src=&quot;images/6AA0B7CE10414B6C880382E40590702A.png&quot;&amp;gt;&amp;lt;img src=&quot;images/4EDA80FB563A424EBF089E21DC8C52C8.png&quot; _mce_src=&quot;images/4EDA80FB563A424EBF089E21DC8C52C8.png&quot;&amp;gt;&amp;lt;br&amp;gt;&amp;lt;/div&amp;gt;&amp;lt;div&amp;gt;&amp;lt;span style=&quot;font-family: verdana; font-size: 12px;&quot; _mce_style=&quot;font-family: verdana; font-size: 12px;&quot;&amp;gt;Refer to the figures above. If these two countries were to trade, a possible exchange rate would be 1 loaf of bread for&amp;lt;/span&amp;gt;&amp;lt;/div&amp;gt;&lt;/questiontexthtml&gt;&lt;showresults&gt;True&lt;/showresults&gt;&lt;responsegrid&gt;0&lt;/responsegrid&gt;&lt;countdowntime&gt;30&lt;/countdowntime&gt;&lt;files&gt;&lt;file&gt;&lt;path&gt;images/6AA0B7CE10414B6C880382E40590702A.png&lt;/path&gt;&lt;/file&gt;&lt;file&gt;&lt;path&gt;images/4EDA80FB563A424EBF089E21DC8C52C8.png&lt;/path&gt;&lt;/file&gt;&lt;/files&gt;&lt;correctvalue&gt;1&lt;/correctvalue&gt;&lt;incorrectvalue&gt;0&lt;/incorrectvalue&gt;&lt;responselimit&gt;1&lt;/responselimit&gt;&lt;bulletstyle&gt;2&lt;/bulletstyle&gt;&lt;correctanswerindicator&gt;True&lt;/correctanswerindicator&gt;&lt;answers&gt;&lt;answer&gt;&lt;guid&gt;A667C99CFF784718AC91A563773FE39E&lt;/guid&gt;&lt;answertext&gt;5/2 kilograms of cheese.&lt;/answertext&gt;&lt;valuetype&gt;-1&lt;/valuetype&gt;&lt;/answer&gt;&lt;answer&gt;&lt;guid&gt;5BFDBB6E3A5D4F9683DA9CEFA6FA1358&lt;/guid&gt;&lt;answertext&gt;3/2 kilograms of cheese.&lt;/answertext&gt;&lt;valuetype&gt;1&lt;/valuetype&gt;&lt;/answer&gt;&lt;answer&gt;&lt;guid&gt;0304C7AEE7C14C2F9A178550BA937119&lt;/guid&gt;&lt;answertext&gt;2/5 kilograms of cheese.&lt;/answertext&gt;&lt;valuetype&gt;-1&lt;/valuetype&gt;&lt;/answer&gt;&lt;answer&gt;&lt;guid&gt;61E403FB2ED94241A8416340863DE40E&lt;/guid&gt;&lt;answertext&gt;1/2 kilograms of cheese.&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D128A73293E9433F861BB3B921207E60"/>
  <p:tag name="AUTOOPENPOLL" val="False"/>
  <p:tag name="TYPE" val="MultiChoiceSlide"/>
  <p:tag name="TPSLIDEBULLETSTYLE" val="2"/>
  <p:tag name="TPQUESTIONXML" val="&lt;?xml version=&quot;1.0&quot; encoding=&quot;UTF-8&quot; standalone=&quot;yes&quot;?&gt;&lt;questionlist&gt;&lt;properties&gt;&lt;guid&gt;6915A28807654B1DBA732156FAE7978D&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128A73293E9433F861BB3B921207E60&lt;/guid&gt;&lt;repollguid&gt;9E67D064483E400C9923C5BFEDD2E5D7&lt;/repollguid&gt;&lt;sourceid&gt;F3132D2F268741A790826B0003A9F3B2&lt;/sourceid&gt;&lt;questiontext&gt;Refer to the table above. The opportunity cost of a pound of coffee in Argentina is&lt;/questiontext&gt;&lt;questiontexthtml&gt;&amp;lt;div&amp;gt;&amp;lt;p&amp;gt;&amp;lt;span style=&quot;text-decoration: underline;&quot;&amp;gt;OUTPUT PER WORKER PER YEAR&amp;lt;/span&amp;gt;&amp;lt;/p&amp;gt;&#10;&amp;lt;p&amp;gt;&amp;amp;nbsp;&amp;lt;/p&amp;gt;&#10;&amp;lt;p&amp;gt;&amp;lt;span style=&quot;text-decoration: underline;&quot;&amp;gt;Coffee&amp;lt;/span&amp;gt;&amp;amp;nbsp;&amp;amp;nbsp;&amp;amp;nbsp;&amp;amp;nbsp;&amp;amp;nbsp;&amp;amp;nbsp;&amp;amp;nbsp;&amp;amp;nbsp;&amp;amp;nbsp;&amp;amp;nbsp;&amp;amp;nbsp;&amp;amp;nbsp;&amp;amp;nbsp;&amp;amp;nbsp;&amp;amp;nbsp;&amp;amp;nbsp;&amp;amp;nbsp;&amp;amp;nbsp;&amp;amp;nbsp;&amp;amp;nbsp;&amp;amp;nbsp;&amp;amp;nbsp;&amp;amp;nbsp; &amp;lt;span style=&quot;text-decoration: underline;&quot;&amp;gt;Wheat&amp;lt;/span&amp;gt;&amp;lt;/p&amp;gt;&#10;&amp;lt;p&amp;gt;Argentina&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20 lbs.&amp;amp;nbsp;&amp;amp;nbsp;&amp;amp;nbsp;&amp;amp;nbsp;&amp;amp;nbsp;&amp;amp;nbsp;&amp;amp;nbsp;&amp;amp;nbsp;&amp;amp;nbsp;&amp;amp;nbsp;&amp;amp;nbsp;&amp;amp;nbsp;&amp;amp;nbsp;&amp;amp;nbsp;&amp;amp;nbsp;&amp;amp;nbsp;&amp;amp;nbsp;&amp;amp;nbsp;&amp;amp;nbsp;&amp;amp;nbsp;&amp;amp;nbsp;&amp;amp;nbsp;&amp;amp;nbsp; 60 bu.&amp;lt;/p&amp;gt;&#10;&amp;lt;p&amp;gt;Brazil&amp;amp;nbsp;&amp;amp;nbsp;&amp;amp;nbsp;&amp;amp;nbsp;&amp;amp;nbsp;&amp;amp;nbsp;&amp;amp;nbsp;&amp;amp;nbsp;&amp;amp;nbsp;&amp;amp;nbsp;&amp;amp;nbsp;&amp;amp;nbsp;&amp;amp;nbsp;&amp;amp;nbsp;&amp;amp;nbsp;&amp;amp;nbsp;&amp;amp;nbsp;&amp;amp;nbsp; &amp;amp;nbsp;&amp;amp;nbsp;&amp;amp;nbsp;&amp;amp;nbsp;&amp;amp;nbsp;&amp;amp;nbsp;&amp;amp;nbsp;&amp;amp;nbsp;&amp;amp;nbsp;&amp;amp;nbsp;&amp;amp;nbsp;&amp;amp;nbsp;&amp;amp;nbsp;&amp;amp;nbsp;&amp;amp;nbsp;&amp;amp;nbsp;&amp;amp;nbsp;&amp;amp;nbsp;&amp;amp;nbsp;&amp;amp;nbsp;&amp;amp;nbsp;&amp;amp;nbsp;&amp;amp;nbsp;&amp;amp;nbsp;&amp;amp;nbsp;&amp;amp;nbsp;50 lbs.&amp;amp;nbsp;&amp;amp;nbsp;&amp;amp;nbsp;&amp;amp;nbsp;&amp;amp;nbsp;&amp;amp;nbsp;&amp;amp;nbsp;&amp;amp;nbsp; 100 bu.&amp;amp;nbsp; &amp;amp;nbsp; &amp;amp;nbsp; &amp;amp;nbsp; &amp;amp;nbsp; &amp;amp;nbsp; &amp;amp;nbsp; &amp;amp;nbsp; &amp;amp;nbsp;&amp;amp;nbsp;&amp;lt;/p&amp;gt;&amp;lt;/div&amp;gt;&amp;lt;div&amp;gt;&amp;lt;span style=&quot;font-family: verdana; font-size: 12px;&quot;&amp;gt;Refer to the table above. The opportunity cost of a pound of coffee in Argentina is&amp;lt;/span&amp;gt;&amp;lt;br&amp;gt;&amp;lt;/div&amp;gt;&lt;/questiontexthtml&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CAED98B2BBD84F7FAB85A81D095C1727&lt;/guid&gt;&lt;answertext&gt;3 bu. of wheat.&lt;/answertext&gt;&lt;valuetype&gt;1&lt;/valuetype&gt;&lt;/answer&gt;&lt;answer&gt;&lt;guid&gt;705B5C5BF51F450AA0FEBFC8DA9B2DD3&lt;/guid&gt;&lt;answertext&gt;5/2 bu. of wheat.&lt;/answertext&gt;&lt;valuetype&gt;-1&lt;/valuetype&gt;&lt;/answer&gt;&lt;answer&gt;&lt;guid&gt;65AAF372DFD24F43BCD52B29804690E9&lt;/guid&gt;&lt;answertext&gt;2/5 bu. of wheat.&lt;/answertext&gt;&lt;valuetype&gt;-1&lt;/valuetype&gt;&lt;/answer&gt;&lt;answer&gt;&lt;guid&gt;1CE06A75354F4008B44E9D6BBA9D244B&lt;/guid&gt;&lt;answertext&gt;1/3 bu. of wheat.&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60065B348F224DF490023DA3DE71F9BC"/>
  <p:tag name="AUTOOPENPOLL" val="False"/>
  <p:tag name="TYPE" val="MultiChoiceSlide"/>
  <p:tag name="TPSLIDEBULLETSTYLE" val="2"/>
  <p:tag name="TPQUESTIONXML" val="&lt;?xml version=&quot;1.0&quot; encoding=&quot;UTF-8&quot; standalone=&quot;yes&quot;?&gt;&lt;questionlist&gt;&lt;properties&gt;&lt;guid&gt;F4F60BA1A15F4D6A85441734CFFDC4FB&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0065B348F224DF490023DA3DE71F9BC&lt;/guid&gt;&lt;repollguid&gt;4063EA7125EB4772B00B6FA67344ECC9&lt;/repollguid&gt;&lt;sourceid&gt;B005BE82A6194C298532B7C310AC473F&lt;/sourceid&gt;&lt;questiontext&gt;Refer to the table above. Which country has the absolute advantage in wheat and which has the comparative advantage in wheat?&lt;/questiontext&gt;&lt;questiontexthtml&gt;&amp;lt;div&amp;gt;&amp;lt;p&amp;gt;&amp;lt;span style=&quot;text-decoration: underline;&quot;&amp;gt;OUTPUT PER WORKER PER YEAR&amp;lt;/span&amp;gt;&amp;lt;/p&amp;gt;&#10;&amp;lt;p&amp;gt;&amp;amp;nbsp;&amp;lt;/p&amp;gt;&#10;&amp;lt;p&amp;gt;&amp;lt;span style=&quot;text-decoration: underline;&quot;&amp;gt;Coffee&amp;lt;/span&amp;gt;&amp;amp;nbsp;&amp;amp;nbsp;&amp;amp;nbsp;&amp;amp;nbsp;&amp;amp;nbsp;&amp;amp;nbsp;&amp;amp;nbsp;&amp;amp;nbsp;&amp;amp;nbsp;&amp;amp;nbsp;&amp;amp;nbsp;&amp;amp;nbsp;&amp;amp;nbsp;&amp;amp;nbsp;&amp;amp;nbsp;&amp;amp;nbsp;&amp;amp;nbsp;&amp;amp;nbsp;&amp;amp;nbsp;&amp;amp;nbsp;&amp;amp;nbsp;&amp;amp;nbsp;&amp;amp;nbsp; &amp;lt;span style=&quot;text-decoration: underline;&quot;&amp;gt;Wheat&amp;lt;/span&amp;gt;&amp;lt;/p&amp;gt;&#10;&amp;lt;p&amp;gt;Argentina&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20 lbs.&amp;amp;nbsp;&amp;amp;nbsp;&amp;amp;nbsp;&amp;amp;nbsp;&amp;amp;nbsp;&amp;amp;nbsp;&amp;amp;nbsp;&amp;amp;nbsp;&amp;amp;nbsp;&amp;amp;nbsp;&amp;amp;nbsp;&amp;amp;nbsp;&amp;amp;nbsp;&amp;amp;nbsp;&amp;amp;nbsp;&amp;amp;nbsp;&amp;amp;nbsp;&amp;amp;nbsp;&amp;amp;nbsp;&amp;amp;nbsp;&amp;amp;nbsp;&amp;amp;nbsp;&amp;amp;nbsp; 60 bu.&amp;lt;/p&amp;gt;&#10;&amp;lt;p class=&quot;TPqns&quot;&amp;gt;Brazil&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50 lbs.&amp;amp;nbsp;&amp;amp;nbsp;&amp;amp;nbsp;&amp;amp;nbsp;&amp;amp;nbsp;&amp;amp;nbsp;&amp;amp;nbsp;&amp;amp;nbsp; 100 bu.&amp;lt;/p&amp;gt;&amp;lt;/div&amp;gt;&amp;lt;div&amp;gt;&amp;lt;span style=&quot;font-family: verdana; font-size: 12px;&quot; _mce_style=&quot;font-family: verdana; font-size: 12px;&quot;&amp;gt;Refer to the table above. Which country has the absolute advantage in wheat and which has the comparative advantage in wheat?&amp;lt;/span&amp;gt;&amp;lt;/div&amp;gt;&lt;/questiontexthtml&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620F0AE9F069442C8D1A478D0BB054B3&lt;/guid&gt;&lt;answertext&gt;Argentina has the absolute advantage, Brazil has the comparative advantage.&lt;/answertext&gt;&lt;valuetype&gt;-1&lt;/valuetype&gt;&lt;/answer&gt;&lt;answer&gt;&lt;guid&gt;51AF973DA16E4A1F8E39049FC8B623D4&lt;/guid&gt;&lt;answertext&gt;Brazil has the absolute advantage, Argentina has the comparative advantage.&lt;/answertext&gt;&lt;valuetype&gt;1&lt;/valuetype&gt;&lt;/answer&gt;&lt;answer&gt;&lt;guid&gt;873DA7A486174B718CBC3FBF4CC18869&lt;/guid&gt;&lt;answertext&gt;Argentina has the absolute and comparative advantage.&lt;/answertext&gt;&lt;valuetype&gt;-1&lt;/valuetype&gt;&lt;/answer&gt;&lt;answer&gt;&lt;guid&gt;1B88944C4550492BA34F762A16447ACE&lt;/guid&gt;&lt;answertext&gt;Brazil has the absolute and comparative advantage.&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0EEBB260377C48428BDCC8B4D4012AC7"/>
  <p:tag name="AUTOOPENPOLL" val="False"/>
  <p:tag name="TYPE" val="MultiChoiceSlide"/>
  <p:tag name="TPSLIDEBULLETSTYLE" val="2"/>
  <p:tag name="TPQUESTIONXML" val="&lt;?xml version=&quot;1.0&quot; encoding=&quot;UTF-8&quot; standalone=&quot;yes&quot;?&gt;&lt;questionlist&gt;&lt;properties&gt;&lt;guid&gt;FC54754DFAE84C98BE67469EA5DEDF9C&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0EEBB260377C48428BDCC8B4D4012AC7&lt;/guid&gt;&lt;repollguid&gt;8165C3A6048E4DE3A0EC5B0B6EF10774&lt;/repollguid&gt;&lt;sourceid&gt;768E3FCCD32C4D8A89508CB7714C3A35&lt;/sourceid&gt;&lt;questiontext&gt;Refer to the table above. Suppose these two countries trade with each other but no other countries. With no trade restrictions in effect, what kind of trade if any would occur?&lt;/questiontext&gt;&lt;questiontexthtml&gt;&amp;lt;div&amp;gt;&amp;lt;p&amp;gt;&amp;lt;span style=&quot;text-decoration: underline;&quot;&amp;gt;OUTPUT PER WORKER PER YEAR&amp;lt;/span&amp;gt;&amp;lt;/p&amp;gt;&#10;&amp;lt;p&amp;gt;&amp;amp;nbsp;&amp;lt;/p&amp;gt;&#10;&amp;lt;p&amp;gt;&amp;lt;span style=&quot;text-decoration: underline;&quot;&amp;gt;Coffee&amp;lt;/span&amp;gt;&amp;amp;nbsp;&amp;amp;nbsp;&amp;amp;nbsp;&amp;amp;nbsp;&amp;amp;nbsp;&amp;amp;nbsp;&amp;amp;nbsp;&amp;amp;nbsp;&amp;amp;nbsp;&amp;amp;nbsp;&amp;amp;nbsp;&amp;amp;nbsp;&amp;amp;nbsp;&amp;amp;nbsp;&amp;amp;nbsp;&amp;amp;nbsp;&amp;amp;nbsp;&amp;amp;nbsp;&amp;amp;nbsp;&amp;amp;nbsp;&amp;amp;nbsp;&amp;amp;nbsp;&amp;amp;nbsp; &amp;lt;span style=&quot;text-decoration: underline;&quot;&amp;gt;Wheat&amp;lt;/span&amp;gt;&amp;lt;/p&amp;gt;&#10;&amp;lt;p&amp;gt;Argentina&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20 lbs.&amp;amp;nbsp;&amp;amp;nbsp;&amp;amp;nbsp;&amp;amp;nbsp;&amp;amp;nbsp;&amp;amp;nbsp;&amp;amp;nbsp;&amp;amp;nbsp;&amp;amp;nbsp;&amp;amp;nbsp;&amp;amp;nbsp;&amp;amp;nbsp;&amp;amp;nbsp;&amp;amp;nbsp;&amp;amp;nbsp;&amp;amp;nbsp;&amp;amp;nbsp;&amp;amp;nbsp;&amp;amp;nbsp;&amp;amp;nbsp;&amp;amp;nbsp;&amp;amp;nbsp;&amp;amp;nbsp; 60 bu.&amp;lt;/p&amp;gt;&#10;&amp;lt;p class=&quot;TPqns&quot;&amp;gt;Brazil&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50 lbs.&amp;amp;nbsp;&amp;amp;nbsp;&amp;amp;nbsp;&amp;amp;nbsp;&amp;amp;nbsp;&amp;amp;nbsp;&amp;amp;nbsp;&amp;amp;nbsp; 100 bu.&amp;lt;/p&amp;gt;&amp;lt;/div&amp;gt;&amp;lt;div&amp;gt;&amp;lt;span style=&quot;font-family: verdana; font-size: 12px;&quot; _mce_style=&quot;font-family: verdana; font-size: 12px;&quot;&amp;gt;Refer to the table above. Suppose these two countries trade with each other but no other countries. With no trade restrictions in effect, what kind of trade if any would occur?&amp;lt;/span&amp;gt;&amp;lt;/div&amp;gt;&lt;/questiontexthtml&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0B287BC8063248F7B2200F3B3E1C43B7&lt;/guid&gt;&lt;answertext&gt;Argentina would export coffee and wheat.&lt;/answertext&gt;&lt;valuetype&gt;-1&lt;/valuetype&gt;&lt;/answer&gt;&lt;answer&gt;&lt;guid&gt;3071CE40267343A7A4C0A32AFD328285&lt;/guid&gt;&lt;answertext&gt;Argentina would import coffee and wheat.&lt;/answertext&gt;&lt;valuetype&gt;-1&lt;/valuetype&gt;&lt;/answer&gt;&lt;answer&gt;&lt;guid&gt;14C5CF908EFA46DA81F16183EF2E956C&lt;/guid&gt;&lt;answertext&gt;Argentina would export coffee and import wheat.&lt;/answertext&gt;&lt;valuetype&gt;-1&lt;/valuetype&gt;&lt;/answer&gt;&lt;answer&gt;&lt;guid&gt;1CB50A8F1FD441D1A1EBFC7FF4754353&lt;/guid&gt;&lt;answertext&gt;Argentina would import coffee and export wheat.&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1FAED8426F554BCB81C781EC01B796FB"/>
  <p:tag name="AUTOOPENPOLL" val="False"/>
  <p:tag name="TYPE" val="MultiChoiceSlide"/>
  <p:tag name="TPSLIDEBULLETSTYLE" val="2"/>
  <p:tag name="TPQUESTIONXML" val="&lt;?xml version=&quot;1.0&quot; encoding=&quot;UTF-8&quot; standalone=&quot;yes&quot;?&gt;&lt;questionlist&gt;&lt;properties&gt;&lt;guid&gt;B9CD0E51D4614CFD82C4BA478E02BF48&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FAED8426F554BCB81C781EC01B796FB&lt;/guid&gt;&lt;repollguid&gt;B933607333DF4122899B46AFB9C78290&lt;/repollguid&gt;&lt;sourceid&gt;5D7BB9EC125C448FAFC2DBA7CC430FFA&lt;/sourceid&gt;&lt;questiontext&gt;Refer to the table above. If these two countries were to trade, a possible exchange rate would be 1 lb. of coffee to&lt;/questiontext&gt;&lt;questiontexthtml&gt;&amp;lt;div&amp;gt;&amp;lt;p&amp;gt;&amp;lt;span style=&quot;text-decoration: underline;&quot;&amp;gt;OUTPUT PER WORKER PER YEAR&amp;lt;/span&amp;gt;&amp;lt;/p&amp;gt;&#10;&amp;lt;p&amp;gt;&amp;amp;nbsp;&amp;lt;/p&amp;gt;&#10;&amp;lt;p&amp;gt;&amp;lt;span style=&quot;text-decoration: underline;&quot;&amp;gt;Coffee&amp;lt;/span&amp;gt;&amp;amp;nbsp;&amp;amp;nbsp;&amp;amp;nbsp;&amp;amp;nbsp;&amp;amp;nbsp;&amp;amp;nbsp;&amp;amp;nbsp;&amp;amp;nbsp;&amp;amp;nbsp;&amp;amp;nbsp;&amp;amp;nbsp;&amp;amp;nbsp;&amp;amp;nbsp;&amp;amp;nbsp;&amp;amp;nbsp;&amp;amp;nbsp;&amp;amp;nbsp;&amp;amp;nbsp;&amp;amp;nbsp;&amp;amp;nbsp;&amp;amp;nbsp;&amp;amp;nbsp;&amp;amp;nbsp; &amp;lt;span style=&quot;text-decoration: underline;&quot;&amp;gt;Wheat&amp;lt;/span&amp;gt;&amp;lt;/p&amp;gt;&#10;&amp;lt;p&amp;gt;Argentina&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20 lbs.&amp;amp;nbsp;&amp;amp;nbsp;&amp;amp;nbsp;&amp;amp;nbsp;&amp;amp;nbsp;&amp;amp;nbsp;&amp;amp;nbsp;&amp;amp;nbsp;&amp;amp;nbsp;&amp;amp;nbsp;&amp;amp;nbsp;&amp;amp;nbsp;&amp;amp;nbsp;&amp;amp;nbsp;&amp;amp;nbsp;&amp;amp;nbsp;&amp;amp;nbsp;&amp;amp;nbsp;&amp;amp;nbsp;&amp;amp;nbsp;&amp;amp;nbsp;&amp;amp;nbsp;&amp;amp;nbsp; 60 bu.&amp;lt;/p&amp;gt;&#10;&amp;lt;p class=&quot;TPqns&quot;&amp;gt;Brazil&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amp;amp;nbsp; 50 lbs.&amp;amp;nbsp;&amp;amp;nbsp;&amp;amp;nbsp;&amp;amp;nbsp;&amp;amp;nbsp;&amp;amp;nbsp;&amp;amp;nbsp;&amp;amp;nbsp; 100 bu.&amp;lt;/p&amp;gt;&amp;lt;/div&amp;gt;&amp;lt;div&amp;gt;&amp;lt;span style=&quot;font-family: verdana; font-size: 12px;&quot; _mce_style=&quot;font-family: verdana; font-size: 12px;&quot;&amp;gt;Refer to the table above. If these two countries were to trade, a possible exchange rate would be 1 lb. of coffee to&amp;lt;/span&amp;gt;&amp;lt;/div&amp;gt;&lt;/questiontexthtml&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B5C2C926AA3C43C982FFCE858C112138&lt;/guid&gt;&lt;answertext&gt;2/5 bu. of wheat.&lt;/answertext&gt;&lt;valuetype&gt;-1&lt;/valuetype&gt;&lt;/answer&gt;&lt;answer&gt;&lt;guid&gt;DD9FEEBE844D49EEAD9E92FD8F6BB003&lt;/guid&gt;&lt;answertext&gt;2/3 bu. of wheat.&lt;/answertext&gt;&lt;valuetype&gt;-1&lt;/valuetype&gt;&lt;/answer&gt;&lt;answer&gt;&lt;guid&gt;35C9B4E7A52C40428B8121B56CF55D3A&lt;/guid&gt;&lt;answertext&gt;5/2 bu. of wheat.&lt;/answertext&gt;&lt;valuetype&gt;1&lt;/valuetype&gt;&lt;/answer&gt;&lt;answer&gt;&lt;guid&gt;D5137C3A4B884864A0F46A887D7F44CB&lt;/guid&gt;&lt;answertext&gt;7/2 bu. of wheat.&lt;/answertext&gt;&lt;valuetype&gt;-1&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SLIDEGUID" val="43B43A22E6334C9D97B6E31DA07EB93E"/>
  <p:tag name="AUTOOPENPOLL" val="False"/>
  <p:tag name="TYPE" val="MultiChoiceSlide"/>
  <p:tag name="TPSLIDEBULLETSTYLE" val="2"/>
  <p:tag name="TPQUESTIONXML" val="&lt;?xml version=&quot;1.0&quot; encoding=&quot;UTF-8&quot; standalone=&quot;yes&quot;?&gt;&lt;questionlist&gt;&lt;properties&gt;&lt;guid&gt;2402FF0F21DF4DB3A8AD154F17D2F64B&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3B43A22E6334C9D97B6E31DA07EB93E&lt;/guid&gt;&lt;repollguid&gt;A9BD3ED4940B4EB0862250E74B012E7F&lt;/repollguid&gt;&lt;sourceid&gt;4D98D67B7F7C411A90C9F746F1199F28&lt;/sourceid&gt;&lt;questiontext&gt;Suppose that France has a comparative advantage in the production of Camembert cheese and that Spain has a comparative advantage in the production of oranges.  If the two countries do not trade with any countries but then agree to trade with each other, which of the following will be true concerning French and Spanish consumption possibilities?&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E3E7FB65169D4F4290BD9F3D55656361&lt;/guid&gt;&lt;answertext&gt;They will be unchanged.&lt;/answertext&gt;&lt;valuetype&gt;-1&lt;/valuetype&gt;&lt;/answer&gt;&lt;answer&gt;&lt;guid&gt;A10A83BC3E0A4781866B03A37EADD2BD&lt;/guid&gt;&lt;answertext&gt;France and Spain can each consume more oranges, but not more cheese.&lt;/answertext&gt;&lt;valuetype&gt;-1&lt;/valuetype&gt;&lt;/answer&gt;&lt;answer&gt;&lt;guid&gt;CEDD602A11484B7EB1A6B1A5E90A2447&lt;/guid&gt;&lt;answertext&gt;France and Spain can each consume more cheese, but not more oranges.&lt;/answertext&gt;&lt;valuetype&gt;-1&lt;/valuetype&gt;&lt;/answer&gt;&lt;answer&gt;&lt;guid&gt;B06DD7379EE648CDBAF4C033F3145C3D&lt;/guid&gt;&lt;answertext&gt;France and Spain can each consume more cheese and more oranges.&lt;/answertext&gt;&lt;valuetype&gt;1&lt;/valuetype&gt;&lt;/answer&gt;&lt;/answers&gt;&lt;/multichoice&gt;&lt;/questions&gt;&lt;/questionlist&gt;"/>
  <p:tag name="LIVECHARTING" val="False"/>
  <p:tag name="CHARTTYPE" val="0"/>
  <p:tag name="CHARTDEFINEDCOLORS" val="3,6,10,45,32,50,13,4,9,55,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4.xml><?xml version="1.0" encoding="utf-8"?>
<p:tagLst xmlns:a="http://schemas.openxmlformats.org/drawingml/2006/main" xmlns:r="http://schemas.openxmlformats.org/officeDocument/2006/relationships" xmlns:p="http://schemas.openxmlformats.org/presentationml/2006/main">
  <p:tag name="SLIDEGUID" val="3E8332F470B1404DB59ABE78F7F3B9AE"/>
  <p:tag name="AUTOOPENPOLL" val="False"/>
  <p:tag name="TYPE" val="MultiChoiceSlide"/>
  <p:tag name="TPSLIDEBULLETSTYLE" val="2"/>
  <p:tag name="TPQUESTIONXML" val="&lt;?xml version=&quot;1.0&quot; encoding=&quot;UTF-8&quot; standalone=&quot;yes&quot;?&gt;&lt;questionlist&gt;&lt;properties&gt;&lt;guid&gt;6FAA98F4ED23420390088F064ED6A98C&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E8332F470B1404DB59ABE78F7F3B9AE&lt;/guid&gt;&lt;repollguid&gt;683B9C1A2AC64B879D78680CA5F8BC76&lt;/repollguid&gt;&lt;sourceid&gt;E615E31BEBBA49EDB3D92CF95276ECF3&lt;/sourceid&gt;&lt;questiontext&gt;“Trade with China makes most Americans better off because, among other advantages, they can buy goods that are made or assembled more cheaply in China.”&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EDA5680FB7974EDFBAB0045A29DFE8DB&lt;/guid&gt;&lt;answertext&gt;agree&lt;/answertext&gt;&lt;valuetype&gt;1&lt;/valuetype&gt;&lt;/answer&gt;&lt;answer&gt;&lt;guid&gt;F24B46F434EE4217BEDE636431572D16&lt;/guid&gt;&lt;answertext&gt;disagree&lt;/answertext&gt;&lt;valuetype&gt;-1&lt;/valuetype&gt;&lt;/answer&gt;&lt;answer&gt;&lt;guid&gt;D04A5C167E584AAC88C369724C670A04&lt;/guid&gt;&lt;answertext&gt;uncertain&lt;/answertext&gt;&lt;valuetype&gt;-1&lt;/valuetype&gt;&lt;/answer&gt;&lt;/answers&gt;&lt;/multichoice&gt;&lt;/questions&gt;&lt;/questionlist&gt;"/>
  <p:tag name="LIVECHARTING" val="False"/>
  <p:tag name="CHARTTYPE" val="0"/>
  <p:tag name="CHARTDEFINEDCOLORS" val="3,6,10,45,32,50,13,4,9,55,1"/>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8.xml><?xml version="1.0" encoding="utf-8"?>
<p:tagLst xmlns:a="http://schemas.openxmlformats.org/drawingml/2006/main" xmlns:r="http://schemas.openxmlformats.org/officeDocument/2006/relationships" xmlns:p="http://schemas.openxmlformats.org/presentationml/2006/main">
  <p:tag name="SLIDEGUID" val="655BD89BFB8C4355A895AC07CBA79678"/>
  <p:tag name="AUTOOPENPOLL" val="False"/>
  <p:tag name="TYPE" val="MultiChoiceSlide"/>
  <p:tag name="TPSLIDEBULLETSTYLE" val="2"/>
  <p:tag name="TPQUESTIONXML" val="&lt;?xml version=&quot;1.0&quot; encoding=&quot;UTF-8&quot; standalone=&quot;yes&quot;?&gt;&lt;questionlist&gt;&lt;properties&gt;&lt;guid&gt;655FF40E33034170B799ACA6081F381D&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55BD89BFB8C4355A895AC07CBA79678&lt;/guid&gt;&lt;repollguid&gt;2F934EFC52654065A2E29C0D7A9C5A3B&lt;/repollguid&gt;&lt;sourceid&gt;DA14F9C29CEC4198B10BD345C15A9CDC&lt;/sourceid&gt;&lt;questiontext&gt;“Some Americans who work in the production of competing goods, such as clothing and furniture, are made worse off by trade with China.”&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answers&gt;&lt;answer&gt;&lt;guid&gt;F20BFDB8344D4FCCB062D2AAD1A12F90&lt;/guid&gt;&lt;answertext&gt;agree&lt;/answertext&gt;&lt;valuetype&gt;1&lt;/valuetype&gt;&lt;/answer&gt;&lt;answer&gt;&lt;guid&gt;7162DB5413F34A14B551964357C250C6&lt;/guid&gt;&lt;answertext&gt;disagree&lt;/answertext&gt;&lt;valuetype&gt;-1&lt;/valuetype&gt;&lt;/answer&gt;&lt;answer&gt;&lt;guid&gt;0467989F603942E6B56D49B0BD4BA902&lt;/guid&gt;&lt;answertext&gt;undecided&lt;/answertext&gt;&lt;valuetype&gt;-1&lt;/valuetype&gt;&lt;/answer&gt;&lt;/answers&gt;&lt;/multichoice&gt;&lt;/questions&gt;&lt;/questionlist&gt;"/>
  <p:tag name="LIVECHARTING" val="False"/>
  <p:tag name="CHARTTYPE" val="0"/>
  <p:tag name="CHARTDEFINEDCOLORS" val="3,6,10,45,32,50,13,4,9,55,1"/>
</p:tagLst>
</file>

<file path=ppt/tags/tag59.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SLIDEGUID" val="8A4104ED7F33429B8F260305776678C5"/>
  <p:tag name="AUTOOPENPOLL" val="False"/>
  <p:tag name="TYPE" val="TrueFalse"/>
  <p:tag name="TPSLIDEBULLETSTYLE" val="2"/>
  <p:tag name="TPQUESTIONXML" val="&lt;?xml version=&quot;1.0&quot; encoding=&quot;UTF-8&quot; standalone=&quot;yes&quot;?&gt;&lt;questionlist&gt;&lt;properties&gt;&lt;guid&gt;7FB6E20110C9475DB5D09658ADFB5299&lt;/guid&gt;&lt;date&gt;1/25/2017 10:03: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A4104ED7F33429B8F260305776678C5&lt;/guid&gt;&lt;repollguid&gt;12BCE2B1968049C9849D2995A1C6AF76&lt;/repollguid&gt;&lt;sourceid&gt;AE3E6955A553405A83330FBF1B60F9AA&lt;/sourceid&gt;&lt;questiontext&gt;If a country has comparative advantage in producing a good, then the other country has comparative advantage in producing the other good.&lt;/questiontext&gt;&lt;showresults&gt;True&lt;/showresults&gt;&lt;responsegrid&gt;0&lt;/responsegrid&gt;&lt;countdowntime&gt;30&lt;/countdowntime&gt;&lt;correctvalue&gt;1&lt;/correctvalue&gt;&lt;incorrectvalue&gt;0&lt;/incorrectvalue&gt;&lt;responselimit&gt;1&lt;/responselimit&gt;&lt;bulletstyle&gt;2&lt;/bulletstyle&gt;&lt;correctanswerindicator&gt;True&lt;/correctanswerindicator&gt;&lt;truefalse&gt;True&lt;/truefalse&gt;&lt;answers&gt;&lt;answer&gt;&lt;guid&gt;1623C112AC674FB0AD03AD61760815A6&lt;/guid&gt;&lt;answertext&gt;True&lt;/answertext&gt;&lt;valuetype&gt;1&lt;/valuetype&gt;&lt;/answer&gt;&lt;answer&gt;&lt;guid&gt;477DE3D62DC840939BD27D1AE38B1F5C&lt;/guid&gt;&lt;answertext&gt;False&lt;/answertext&gt;&lt;valuetype&gt;-1&lt;/valuetype&gt;&lt;/answer&gt;&lt;/answers&gt;&lt;/multichoice&gt;&lt;/questions&gt;&lt;/questionlist&gt;"/>
  <p:tag name="LIVECHARTING" val="False"/>
  <p:tag name="CHARTTYPE" val="0"/>
  <p:tag name="CHARTDEFINEDCOLORS" val="3,6,10,45,32,50,13,4,9,55,1"/>
</p:tagLst>
</file>

<file path=ppt/tags/tag6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6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TotalTime>
  <Words>773</Words>
  <Application>Microsoft Macintosh PowerPoint</Application>
  <PresentationFormat>On-screen Show (4:3)</PresentationFormat>
  <Paragraphs>69</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If a country has an absolute advantage in producing a good, then it must also have a comparative advantage in producing that good.</vt:lpstr>
      <vt:lpstr>If a country has comparative advantage in producing a good, then the other country has comparative advantage in producing the other good.</vt:lpstr>
      <vt:lpstr>International trade can make some individuals worse off, even as it makes the country as a whole better off.</vt:lpstr>
      <vt:lpstr>Countries specialize in the production of the good they can produce at the highest opportunity cost.</vt:lpstr>
      <vt:lpstr>Refer to the figures above. What is the opportunity cost of a pound of cheese in Denmark?</vt:lpstr>
      <vt:lpstr>Refer to the figures above.  Which country has the absolute advantage in producing cheese and which has the comparative advantage producing cheese?</vt:lpstr>
      <vt:lpstr>Refer to the figures above. Suppose these two countries trade only with each other. With no trade restrictions in effect, what kind of trade, if any, would occur?</vt:lpstr>
      <vt:lpstr>Refer to the figures above. If these two countries were to trade, a possible exchange rate would be 1 loaf of bread for</vt:lpstr>
      <vt:lpstr>Refer to the table above. The opportunity cost of a pound of coffee in Argentina is</vt:lpstr>
      <vt:lpstr>Refer to the table above. Which country has the absolute advantage in wheat and which has the comparative advantage in wheat?</vt:lpstr>
      <vt:lpstr>Refer to the table above. Suppose these two countries trade with each other but no other countries. With no trade restrictions in effect, what kind of trade if any would occur?</vt:lpstr>
      <vt:lpstr>Refer to the table above. If these two countries were to trade, a possible exchange rate would be 1 lb. of coffee to</vt:lpstr>
      <vt:lpstr>Suppose that France has a comparative advantage in the production of Camembert cheese and that Spain has a comparative advantage in the production of oranges.  If the two countries do not trade with any countries but then agree to trade with each other, which of the following will be true concerning French and Spanish consumption possibilities?</vt:lpstr>
      <vt:lpstr>“Trade with China makes most Americans better off because, among other advantages, they can buy goods that are made or assembled more cheaply in China.”</vt:lpstr>
      <vt:lpstr>“Some Americans who work in the production of competing goods, such as clothing and furniture, are made worse off by trade with China.”</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a country has an absolute advantage in producing a good, than it must also have a comparative advantage in producing that good.</dc:title>
  <dc:creator>Ylonda Viola</dc:creator>
  <cp:lastModifiedBy>Ylonda Viola</cp:lastModifiedBy>
  <cp:revision>21</cp:revision>
  <dcterms:created xsi:type="dcterms:W3CDTF">2016-08-23T02:20:52Z</dcterms:created>
  <dcterms:modified xsi:type="dcterms:W3CDTF">2017-01-26T05:03:24Z</dcterms:modified>
</cp:coreProperties>
</file>